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0"/>
  </p:notesMasterIdLst>
  <p:sldIdLst>
    <p:sldId id="256" r:id="rId3"/>
    <p:sldId id="267" r:id="rId4"/>
    <p:sldId id="268" r:id="rId5"/>
    <p:sldId id="269" r:id="rId6"/>
    <p:sldId id="270" r:id="rId7"/>
    <p:sldId id="271" r:id="rId8"/>
    <p:sldId id="274" r:id="rId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374E"/>
    <a:srgbClr val="FFC243"/>
    <a:srgbClr val="6FD7A3"/>
    <a:srgbClr val="60B6FF"/>
    <a:srgbClr val="8C8C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63314" autoAdjust="0"/>
  </p:normalViewPr>
  <p:slideViewPr>
    <p:cSldViewPr>
      <p:cViewPr varScale="1">
        <p:scale>
          <a:sx n="73" d="100"/>
          <a:sy n="73" d="100"/>
        </p:scale>
        <p:origin x="267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093ED4-3D16-4811-9BAB-AEE25FDFCC53}" type="doc">
      <dgm:prSet loTypeId="urn:microsoft.com/office/officeart/2005/8/layout/process5" loCatId="process" qsTypeId="urn:microsoft.com/office/officeart/2005/8/quickstyle/simple1" qsCatId="simple" csTypeId="urn:microsoft.com/office/officeart/2005/8/colors/accent2_4" csCatId="accent2" phldr="1"/>
      <dgm:spPr/>
      <dgm:t>
        <a:bodyPr/>
        <a:lstStyle/>
        <a:p>
          <a:endParaRPr lang="en-US"/>
        </a:p>
      </dgm:t>
    </dgm:pt>
    <dgm:pt modelId="{CA3A624F-6C03-40CF-9490-87FD057D204E}">
      <dgm:prSet phldrT="[Text]"/>
      <dgm:spPr>
        <a:solidFill>
          <a:srgbClr val="60B6FF"/>
        </a:solidFill>
      </dgm:spPr>
      <dgm:t>
        <a:bodyPr/>
        <a:lstStyle/>
        <a:p>
          <a:r>
            <a:rPr lang="en-US" dirty="0" smtClean="0"/>
            <a:t>Facts</a:t>
          </a:r>
          <a:endParaRPr lang="en-US" dirty="0"/>
        </a:p>
      </dgm:t>
    </dgm:pt>
    <dgm:pt modelId="{0CD4569F-A069-44B7-92BE-5D71B0C2AE37}" type="parTrans" cxnId="{A5C89B63-238C-4EA0-AFCA-7794D682714D}">
      <dgm:prSet/>
      <dgm:spPr/>
      <dgm:t>
        <a:bodyPr/>
        <a:lstStyle/>
        <a:p>
          <a:endParaRPr lang="en-US"/>
        </a:p>
      </dgm:t>
    </dgm:pt>
    <dgm:pt modelId="{64932FEB-4666-4853-95AB-70CD823A802E}" type="sibTrans" cxnId="{A5C89B63-238C-4EA0-AFCA-7794D682714D}">
      <dgm:prSet/>
      <dgm:spPr>
        <a:solidFill>
          <a:srgbClr val="8C8CC1"/>
        </a:solidFill>
      </dgm:spPr>
      <dgm:t>
        <a:bodyPr/>
        <a:lstStyle/>
        <a:p>
          <a:endParaRPr lang="en-US"/>
        </a:p>
      </dgm:t>
    </dgm:pt>
    <dgm:pt modelId="{D0300D07-0D28-4544-9978-5F08F5A35CDD}">
      <dgm:prSet phldrT="[Text]"/>
      <dgm:spPr>
        <a:solidFill>
          <a:srgbClr val="6FD7A3"/>
        </a:solidFill>
      </dgm:spPr>
      <dgm:t>
        <a:bodyPr/>
        <a:lstStyle/>
        <a:p>
          <a:r>
            <a:rPr lang="en-US" dirty="0" smtClean="0"/>
            <a:t>Analysis</a:t>
          </a:r>
          <a:endParaRPr lang="en-US" dirty="0"/>
        </a:p>
      </dgm:t>
    </dgm:pt>
    <dgm:pt modelId="{FB7A6F4E-26D8-4C07-A230-AE16A007CEE0}" type="parTrans" cxnId="{A2787D81-4A31-477F-BDAB-001BD372654A}">
      <dgm:prSet/>
      <dgm:spPr/>
      <dgm:t>
        <a:bodyPr/>
        <a:lstStyle/>
        <a:p>
          <a:endParaRPr lang="en-US"/>
        </a:p>
      </dgm:t>
    </dgm:pt>
    <dgm:pt modelId="{327E77A5-AA25-48FA-B546-5DB1DA99CAEE}" type="sibTrans" cxnId="{A2787D81-4A31-477F-BDAB-001BD372654A}">
      <dgm:prSet/>
      <dgm:spPr/>
      <dgm:t>
        <a:bodyPr/>
        <a:lstStyle/>
        <a:p>
          <a:endParaRPr lang="en-US"/>
        </a:p>
      </dgm:t>
    </dgm:pt>
    <dgm:pt modelId="{BDBDEEFB-D8FC-4AED-B242-4409B6611E1A}">
      <dgm:prSet phldrT="[Text]"/>
      <dgm:spPr>
        <a:solidFill>
          <a:srgbClr val="FFC243"/>
        </a:solidFill>
      </dgm:spPr>
      <dgm:t>
        <a:bodyPr/>
        <a:lstStyle/>
        <a:p>
          <a:r>
            <a:rPr lang="en-US" dirty="0" smtClean="0"/>
            <a:t>Identification</a:t>
          </a:r>
          <a:endParaRPr lang="en-US" dirty="0"/>
        </a:p>
      </dgm:t>
    </dgm:pt>
    <dgm:pt modelId="{F38280A4-3091-4B86-807C-D398D90C538F}" type="parTrans" cxnId="{9DD398A7-B0F6-4116-8EA6-D6394D3655CE}">
      <dgm:prSet/>
      <dgm:spPr/>
      <dgm:t>
        <a:bodyPr/>
        <a:lstStyle/>
        <a:p>
          <a:endParaRPr lang="en-US"/>
        </a:p>
      </dgm:t>
    </dgm:pt>
    <dgm:pt modelId="{0172352D-7EEC-41D6-8339-A5D30995932E}" type="sibTrans" cxnId="{9DD398A7-B0F6-4116-8EA6-D6394D3655CE}">
      <dgm:prSet/>
      <dgm:spPr/>
      <dgm:t>
        <a:bodyPr/>
        <a:lstStyle/>
        <a:p>
          <a:endParaRPr lang="en-US"/>
        </a:p>
      </dgm:t>
    </dgm:pt>
    <dgm:pt modelId="{29B3C3AB-842C-4856-85D4-9C0C4002DE28}">
      <dgm:prSet/>
      <dgm:spPr>
        <a:solidFill>
          <a:srgbClr val="E5374E"/>
        </a:solidFill>
      </dgm:spPr>
      <dgm:t>
        <a:bodyPr/>
        <a:lstStyle/>
        <a:p>
          <a:r>
            <a:rPr lang="en-US" dirty="0" smtClean="0"/>
            <a:t>Review</a:t>
          </a:r>
          <a:endParaRPr lang="en-US" dirty="0"/>
        </a:p>
      </dgm:t>
    </dgm:pt>
    <dgm:pt modelId="{0AD2BDCD-1A34-4411-B244-62A26A2E14AC}" type="parTrans" cxnId="{2E0B6106-4BF5-4567-81FD-F02A373C6CEA}">
      <dgm:prSet/>
      <dgm:spPr/>
      <dgm:t>
        <a:bodyPr/>
        <a:lstStyle/>
        <a:p>
          <a:endParaRPr lang="en-US"/>
        </a:p>
      </dgm:t>
    </dgm:pt>
    <dgm:pt modelId="{352681E4-AC95-4901-BCB7-703425B85CA4}" type="sibTrans" cxnId="{2E0B6106-4BF5-4567-81FD-F02A373C6CEA}">
      <dgm:prSet/>
      <dgm:spPr/>
      <dgm:t>
        <a:bodyPr/>
        <a:lstStyle/>
        <a:p>
          <a:endParaRPr lang="en-US"/>
        </a:p>
      </dgm:t>
    </dgm:pt>
    <dgm:pt modelId="{88370F67-BD48-468D-838B-7884F95DD3B8}" type="pres">
      <dgm:prSet presAssocID="{E3093ED4-3D16-4811-9BAB-AEE25FDFCC53}" presName="diagram" presStyleCnt="0">
        <dgm:presLayoutVars>
          <dgm:dir/>
          <dgm:resizeHandles val="exact"/>
        </dgm:presLayoutVars>
      </dgm:prSet>
      <dgm:spPr/>
      <dgm:t>
        <a:bodyPr/>
        <a:lstStyle/>
        <a:p>
          <a:endParaRPr lang="en-US"/>
        </a:p>
      </dgm:t>
    </dgm:pt>
    <dgm:pt modelId="{D0E1FC81-BEFC-45D2-9530-42CEF751D9D3}" type="pres">
      <dgm:prSet presAssocID="{CA3A624F-6C03-40CF-9490-87FD057D204E}" presName="node" presStyleLbl="node1" presStyleIdx="0" presStyleCnt="4">
        <dgm:presLayoutVars>
          <dgm:bulletEnabled val="1"/>
        </dgm:presLayoutVars>
      </dgm:prSet>
      <dgm:spPr/>
      <dgm:t>
        <a:bodyPr/>
        <a:lstStyle/>
        <a:p>
          <a:endParaRPr lang="en-US"/>
        </a:p>
      </dgm:t>
    </dgm:pt>
    <dgm:pt modelId="{EE9A11A4-FDBC-48D3-A398-8C5A88972402}" type="pres">
      <dgm:prSet presAssocID="{64932FEB-4666-4853-95AB-70CD823A802E}" presName="sibTrans" presStyleLbl="sibTrans2D1" presStyleIdx="0" presStyleCnt="3"/>
      <dgm:spPr/>
      <dgm:t>
        <a:bodyPr/>
        <a:lstStyle/>
        <a:p>
          <a:endParaRPr lang="en-US"/>
        </a:p>
      </dgm:t>
    </dgm:pt>
    <dgm:pt modelId="{5171F55E-5127-4B19-8749-36781A6E6ECC}" type="pres">
      <dgm:prSet presAssocID="{64932FEB-4666-4853-95AB-70CD823A802E}" presName="connectorText" presStyleLbl="sibTrans2D1" presStyleIdx="0" presStyleCnt="3"/>
      <dgm:spPr/>
      <dgm:t>
        <a:bodyPr/>
        <a:lstStyle/>
        <a:p>
          <a:endParaRPr lang="en-US"/>
        </a:p>
      </dgm:t>
    </dgm:pt>
    <dgm:pt modelId="{91E59CE2-1246-428F-BD57-7001742273A9}" type="pres">
      <dgm:prSet presAssocID="{D0300D07-0D28-4544-9978-5F08F5A35CDD}" presName="node" presStyleLbl="node1" presStyleIdx="1" presStyleCnt="4">
        <dgm:presLayoutVars>
          <dgm:bulletEnabled val="1"/>
        </dgm:presLayoutVars>
      </dgm:prSet>
      <dgm:spPr/>
      <dgm:t>
        <a:bodyPr/>
        <a:lstStyle/>
        <a:p>
          <a:endParaRPr lang="en-US"/>
        </a:p>
      </dgm:t>
    </dgm:pt>
    <dgm:pt modelId="{DA1AA013-DF57-4631-9932-E5D91EA61B78}" type="pres">
      <dgm:prSet presAssocID="{327E77A5-AA25-48FA-B546-5DB1DA99CAEE}" presName="sibTrans" presStyleLbl="sibTrans2D1" presStyleIdx="1" presStyleCnt="3"/>
      <dgm:spPr/>
      <dgm:t>
        <a:bodyPr/>
        <a:lstStyle/>
        <a:p>
          <a:endParaRPr lang="en-US"/>
        </a:p>
      </dgm:t>
    </dgm:pt>
    <dgm:pt modelId="{A41ED939-4BEC-49D7-B5DB-354E2274AEAF}" type="pres">
      <dgm:prSet presAssocID="{327E77A5-AA25-48FA-B546-5DB1DA99CAEE}" presName="connectorText" presStyleLbl="sibTrans2D1" presStyleIdx="1" presStyleCnt="3"/>
      <dgm:spPr/>
      <dgm:t>
        <a:bodyPr/>
        <a:lstStyle/>
        <a:p>
          <a:endParaRPr lang="en-US"/>
        </a:p>
      </dgm:t>
    </dgm:pt>
    <dgm:pt modelId="{BA46CBAA-9E86-46EE-9D5D-094B7F954540}" type="pres">
      <dgm:prSet presAssocID="{BDBDEEFB-D8FC-4AED-B242-4409B6611E1A}" presName="node" presStyleLbl="node1" presStyleIdx="2" presStyleCnt="4">
        <dgm:presLayoutVars>
          <dgm:bulletEnabled val="1"/>
        </dgm:presLayoutVars>
      </dgm:prSet>
      <dgm:spPr/>
      <dgm:t>
        <a:bodyPr/>
        <a:lstStyle/>
        <a:p>
          <a:endParaRPr lang="en-US"/>
        </a:p>
      </dgm:t>
    </dgm:pt>
    <dgm:pt modelId="{E1CDD301-4059-436E-B86E-34297EC122F7}" type="pres">
      <dgm:prSet presAssocID="{0172352D-7EEC-41D6-8339-A5D30995932E}" presName="sibTrans" presStyleLbl="sibTrans2D1" presStyleIdx="2" presStyleCnt="3"/>
      <dgm:spPr/>
      <dgm:t>
        <a:bodyPr/>
        <a:lstStyle/>
        <a:p>
          <a:endParaRPr lang="en-US"/>
        </a:p>
      </dgm:t>
    </dgm:pt>
    <dgm:pt modelId="{BFEE5733-AB23-4E54-BFD2-C6A577C98BFD}" type="pres">
      <dgm:prSet presAssocID="{0172352D-7EEC-41D6-8339-A5D30995932E}" presName="connectorText" presStyleLbl="sibTrans2D1" presStyleIdx="2" presStyleCnt="3"/>
      <dgm:spPr/>
      <dgm:t>
        <a:bodyPr/>
        <a:lstStyle/>
        <a:p>
          <a:endParaRPr lang="en-US"/>
        </a:p>
      </dgm:t>
    </dgm:pt>
    <dgm:pt modelId="{E743B2FB-E541-40A0-B0CA-39B0CA5D47F1}" type="pres">
      <dgm:prSet presAssocID="{29B3C3AB-842C-4856-85D4-9C0C4002DE28}" presName="node" presStyleLbl="node1" presStyleIdx="3" presStyleCnt="4">
        <dgm:presLayoutVars>
          <dgm:bulletEnabled val="1"/>
        </dgm:presLayoutVars>
      </dgm:prSet>
      <dgm:spPr/>
      <dgm:t>
        <a:bodyPr/>
        <a:lstStyle/>
        <a:p>
          <a:endParaRPr lang="en-US"/>
        </a:p>
      </dgm:t>
    </dgm:pt>
  </dgm:ptLst>
  <dgm:cxnLst>
    <dgm:cxn modelId="{A5C89B63-238C-4EA0-AFCA-7794D682714D}" srcId="{E3093ED4-3D16-4811-9BAB-AEE25FDFCC53}" destId="{CA3A624F-6C03-40CF-9490-87FD057D204E}" srcOrd="0" destOrd="0" parTransId="{0CD4569F-A069-44B7-92BE-5D71B0C2AE37}" sibTransId="{64932FEB-4666-4853-95AB-70CD823A802E}"/>
    <dgm:cxn modelId="{86F236D6-7D4D-4D34-9F89-005F5ACA6897}" type="presOf" srcId="{327E77A5-AA25-48FA-B546-5DB1DA99CAEE}" destId="{A41ED939-4BEC-49D7-B5DB-354E2274AEAF}" srcOrd="1" destOrd="0" presId="urn:microsoft.com/office/officeart/2005/8/layout/process5"/>
    <dgm:cxn modelId="{2E0B6106-4BF5-4567-81FD-F02A373C6CEA}" srcId="{E3093ED4-3D16-4811-9BAB-AEE25FDFCC53}" destId="{29B3C3AB-842C-4856-85D4-9C0C4002DE28}" srcOrd="3" destOrd="0" parTransId="{0AD2BDCD-1A34-4411-B244-62A26A2E14AC}" sibTransId="{352681E4-AC95-4901-BCB7-703425B85CA4}"/>
    <dgm:cxn modelId="{A2787D81-4A31-477F-BDAB-001BD372654A}" srcId="{E3093ED4-3D16-4811-9BAB-AEE25FDFCC53}" destId="{D0300D07-0D28-4544-9978-5F08F5A35CDD}" srcOrd="1" destOrd="0" parTransId="{FB7A6F4E-26D8-4C07-A230-AE16A007CEE0}" sibTransId="{327E77A5-AA25-48FA-B546-5DB1DA99CAEE}"/>
    <dgm:cxn modelId="{7394C0A3-198C-4310-ADF4-6FC668FA84DB}" type="presOf" srcId="{64932FEB-4666-4853-95AB-70CD823A802E}" destId="{EE9A11A4-FDBC-48D3-A398-8C5A88972402}" srcOrd="0" destOrd="0" presId="urn:microsoft.com/office/officeart/2005/8/layout/process5"/>
    <dgm:cxn modelId="{9DD398A7-B0F6-4116-8EA6-D6394D3655CE}" srcId="{E3093ED4-3D16-4811-9BAB-AEE25FDFCC53}" destId="{BDBDEEFB-D8FC-4AED-B242-4409B6611E1A}" srcOrd="2" destOrd="0" parTransId="{F38280A4-3091-4B86-807C-D398D90C538F}" sibTransId="{0172352D-7EEC-41D6-8339-A5D30995932E}"/>
    <dgm:cxn modelId="{738236DE-56D5-4EBB-9635-B8BC9BBDA127}" type="presOf" srcId="{E3093ED4-3D16-4811-9BAB-AEE25FDFCC53}" destId="{88370F67-BD48-468D-838B-7884F95DD3B8}" srcOrd="0" destOrd="0" presId="urn:microsoft.com/office/officeart/2005/8/layout/process5"/>
    <dgm:cxn modelId="{8FA4A161-099E-45FE-AC08-9B11FA24DBC7}" type="presOf" srcId="{BDBDEEFB-D8FC-4AED-B242-4409B6611E1A}" destId="{BA46CBAA-9E86-46EE-9D5D-094B7F954540}" srcOrd="0" destOrd="0" presId="urn:microsoft.com/office/officeart/2005/8/layout/process5"/>
    <dgm:cxn modelId="{26CA1017-C287-4C6D-BF10-430263E215C0}" type="presOf" srcId="{64932FEB-4666-4853-95AB-70CD823A802E}" destId="{5171F55E-5127-4B19-8749-36781A6E6ECC}" srcOrd="1" destOrd="0" presId="urn:microsoft.com/office/officeart/2005/8/layout/process5"/>
    <dgm:cxn modelId="{3E312913-A6AC-43A3-8100-5FC6651B48A2}" type="presOf" srcId="{D0300D07-0D28-4544-9978-5F08F5A35CDD}" destId="{91E59CE2-1246-428F-BD57-7001742273A9}" srcOrd="0" destOrd="0" presId="urn:microsoft.com/office/officeart/2005/8/layout/process5"/>
    <dgm:cxn modelId="{3A3CB968-447C-4494-A16D-53980A488752}" type="presOf" srcId="{327E77A5-AA25-48FA-B546-5DB1DA99CAEE}" destId="{DA1AA013-DF57-4631-9932-E5D91EA61B78}" srcOrd="0" destOrd="0" presId="urn:microsoft.com/office/officeart/2005/8/layout/process5"/>
    <dgm:cxn modelId="{889301E4-8EA4-448A-B83F-C9B769CD7024}" type="presOf" srcId="{0172352D-7EEC-41D6-8339-A5D30995932E}" destId="{E1CDD301-4059-436E-B86E-34297EC122F7}" srcOrd="0" destOrd="0" presId="urn:microsoft.com/office/officeart/2005/8/layout/process5"/>
    <dgm:cxn modelId="{C915BED4-105C-4CD0-8F2F-375CF108F40C}" type="presOf" srcId="{29B3C3AB-842C-4856-85D4-9C0C4002DE28}" destId="{E743B2FB-E541-40A0-B0CA-39B0CA5D47F1}" srcOrd="0" destOrd="0" presId="urn:microsoft.com/office/officeart/2005/8/layout/process5"/>
    <dgm:cxn modelId="{D611C609-3187-46A5-953D-A897587917BC}" type="presOf" srcId="{CA3A624F-6C03-40CF-9490-87FD057D204E}" destId="{D0E1FC81-BEFC-45D2-9530-42CEF751D9D3}" srcOrd="0" destOrd="0" presId="urn:microsoft.com/office/officeart/2005/8/layout/process5"/>
    <dgm:cxn modelId="{0CF21D2A-470D-4014-A6EA-321318028AAC}" type="presOf" srcId="{0172352D-7EEC-41D6-8339-A5D30995932E}" destId="{BFEE5733-AB23-4E54-BFD2-C6A577C98BFD}" srcOrd="1" destOrd="0" presId="urn:microsoft.com/office/officeart/2005/8/layout/process5"/>
    <dgm:cxn modelId="{2CC25FAE-6194-4C1D-8F66-206D79F8067A}" type="presParOf" srcId="{88370F67-BD48-468D-838B-7884F95DD3B8}" destId="{D0E1FC81-BEFC-45D2-9530-42CEF751D9D3}" srcOrd="0" destOrd="0" presId="urn:microsoft.com/office/officeart/2005/8/layout/process5"/>
    <dgm:cxn modelId="{CCBB66F1-7168-48F9-A69E-34D07E0DC2C8}" type="presParOf" srcId="{88370F67-BD48-468D-838B-7884F95DD3B8}" destId="{EE9A11A4-FDBC-48D3-A398-8C5A88972402}" srcOrd="1" destOrd="0" presId="urn:microsoft.com/office/officeart/2005/8/layout/process5"/>
    <dgm:cxn modelId="{62F98A71-79B3-4406-B5F7-3500E6BD9FE3}" type="presParOf" srcId="{EE9A11A4-FDBC-48D3-A398-8C5A88972402}" destId="{5171F55E-5127-4B19-8749-36781A6E6ECC}" srcOrd="0" destOrd="0" presId="urn:microsoft.com/office/officeart/2005/8/layout/process5"/>
    <dgm:cxn modelId="{077B1905-D0B4-4E7C-9C49-51ECF28BC576}" type="presParOf" srcId="{88370F67-BD48-468D-838B-7884F95DD3B8}" destId="{91E59CE2-1246-428F-BD57-7001742273A9}" srcOrd="2" destOrd="0" presId="urn:microsoft.com/office/officeart/2005/8/layout/process5"/>
    <dgm:cxn modelId="{1BBDB994-51EF-4496-B9FC-9DF8760D8728}" type="presParOf" srcId="{88370F67-BD48-468D-838B-7884F95DD3B8}" destId="{DA1AA013-DF57-4631-9932-E5D91EA61B78}" srcOrd="3" destOrd="0" presId="urn:microsoft.com/office/officeart/2005/8/layout/process5"/>
    <dgm:cxn modelId="{822A01FF-8486-49D4-95A4-02F8308C2AD7}" type="presParOf" srcId="{DA1AA013-DF57-4631-9932-E5D91EA61B78}" destId="{A41ED939-4BEC-49D7-B5DB-354E2274AEAF}" srcOrd="0" destOrd="0" presId="urn:microsoft.com/office/officeart/2005/8/layout/process5"/>
    <dgm:cxn modelId="{96024BB8-100C-4E62-8D89-28AE007C125D}" type="presParOf" srcId="{88370F67-BD48-468D-838B-7884F95DD3B8}" destId="{BA46CBAA-9E86-46EE-9D5D-094B7F954540}" srcOrd="4" destOrd="0" presId="urn:microsoft.com/office/officeart/2005/8/layout/process5"/>
    <dgm:cxn modelId="{B2E772A0-48EC-46A5-8847-02BDB00EBCF8}" type="presParOf" srcId="{88370F67-BD48-468D-838B-7884F95DD3B8}" destId="{E1CDD301-4059-436E-B86E-34297EC122F7}" srcOrd="5" destOrd="0" presId="urn:microsoft.com/office/officeart/2005/8/layout/process5"/>
    <dgm:cxn modelId="{2615B117-77EE-429E-92E4-1FD246EA46F8}" type="presParOf" srcId="{E1CDD301-4059-436E-B86E-34297EC122F7}" destId="{BFEE5733-AB23-4E54-BFD2-C6A577C98BFD}" srcOrd="0" destOrd="0" presId="urn:microsoft.com/office/officeart/2005/8/layout/process5"/>
    <dgm:cxn modelId="{617C1583-E825-41C8-A2ED-542ADAD676C8}" type="presParOf" srcId="{88370F67-BD48-468D-838B-7884F95DD3B8}" destId="{E743B2FB-E541-40A0-B0CA-39B0CA5D47F1}" srcOrd="6"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E1FC81-BEFC-45D2-9530-42CEF751D9D3}">
      <dsp:nvSpPr>
        <dsp:cNvPr id="0" name=""/>
        <dsp:cNvSpPr/>
      </dsp:nvSpPr>
      <dsp:spPr>
        <a:xfrm>
          <a:off x="424425" y="906"/>
          <a:ext cx="2016575" cy="1209945"/>
        </a:xfrm>
        <a:prstGeom prst="roundRect">
          <a:avLst>
            <a:gd name="adj" fmla="val 10000"/>
          </a:avLst>
        </a:prstGeom>
        <a:solidFill>
          <a:srgbClr val="60B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Facts</a:t>
          </a:r>
          <a:endParaRPr lang="en-US" sz="2400" kern="1200" dirty="0"/>
        </a:p>
      </dsp:txBody>
      <dsp:txXfrm>
        <a:off x="459863" y="36344"/>
        <a:ext cx="1945699" cy="1139069"/>
      </dsp:txXfrm>
    </dsp:sp>
    <dsp:sp modelId="{EE9A11A4-FDBC-48D3-A398-8C5A88972402}">
      <dsp:nvSpPr>
        <dsp:cNvPr id="0" name=""/>
        <dsp:cNvSpPr/>
      </dsp:nvSpPr>
      <dsp:spPr>
        <a:xfrm>
          <a:off x="2618459" y="355823"/>
          <a:ext cx="427514" cy="500110"/>
        </a:xfrm>
        <a:prstGeom prst="rightArrow">
          <a:avLst>
            <a:gd name="adj1" fmla="val 60000"/>
            <a:gd name="adj2" fmla="val 50000"/>
          </a:avLst>
        </a:prstGeom>
        <a:solidFill>
          <a:srgbClr val="8C8CC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618459" y="455845"/>
        <a:ext cx="299260" cy="300066"/>
      </dsp:txXfrm>
    </dsp:sp>
    <dsp:sp modelId="{91E59CE2-1246-428F-BD57-7001742273A9}">
      <dsp:nvSpPr>
        <dsp:cNvPr id="0" name=""/>
        <dsp:cNvSpPr/>
      </dsp:nvSpPr>
      <dsp:spPr>
        <a:xfrm>
          <a:off x="3247631" y="906"/>
          <a:ext cx="2016575" cy="1209945"/>
        </a:xfrm>
        <a:prstGeom prst="roundRect">
          <a:avLst>
            <a:gd name="adj" fmla="val 10000"/>
          </a:avLst>
        </a:prstGeom>
        <a:solidFill>
          <a:srgbClr val="6FD7A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Analysis</a:t>
          </a:r>
          <a:endParaRPr lang="en-US" sz="2400" kern="1200" dirty="0"/>
        </a:p>
      </dsp:txBody>
      <dsp:txXfrm>
        <a:off x="3283069" y="36344"/>
        <a:ext cx="1945699" cy="1139069"/>
      </dsp:txXfrm>
    </dsp:sp>
    <dsp:sp modelId="{DA1AA013-DF57-4631-9932-E5D91EA61B78}">
      <dsp:nvSpPr>
        <dsp:cNvPr id="0" name=""/>
        <dsp:cNvSpPr/>
      </dsp:nvSpPr>
      <dsp:spPr>
        <a:xfrm rot="5400000">
          <a:off x="4042161" y="1352011"/>
          <a:ext cx="427514" cy="500110"/>
        </a:xfrm>
        <a:prstGeom prst="rightArrow">
          <a:avLst>
            <a:gd name="adj1" fmla="val 60000"/>
            <a:gd name="adj2" fmla="val 50000"/>
          </a:avLst>
        </a:prstGeom>
        <a:solidFill>
          <a:schemeClr val="accent2">
            <a:shade val="90000"/>
            <a:hueOff val="0"/>
            <a:satOff val="-19999"/>
            <a:lumOff val="2723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5400000">
        <a:off x="4105885" y="1388309"/>
        <a:ext cx="300066" cy="299260"/>
      </dsp:txXfrm>
    </dsp:sp>
    <dsp:sp modelId="{BA46CBAA-9E86-46EE-9D5D-094B7F954540}">
      <dsp:nvSpPr>
        <dsp:cNvPr id="0" name=""/>
        <dsp:cNvSpPr/>
      </dsp:nvSpPr>
      <dsp:spPr>
        <a:xfrm>
          <a:off x="3247631" y="2017481"/>
          <a:ext cx="2016575" cy="1209945"/>
        </a:xfrm>
        <a:prstGeom prst="roundRect">
          <a:avLst>
            <a:gd name="adj" fmla="val 10000"/>
          </a:avLst>
        </a:prstGeom>
        <a:solidFill>
          <a:srgbClr val="FFC24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Identification</a:t>
          </a:r>
          <a:endParaRPr lang="en-US" sz="2400" kern="1200" dirty="0"/>
        </a:p>
      </dsp:txBody>
      <dsp:txXfrm>
        <a:off x="3283069" y="2052919"/>
        <a:ext cx="1945699" cy="1139069"/>
      </dsp:txXfrm>
    </dsp:sp>
    <dsp:sp modelId="{E1CDD301-4059-436E-B86E-34297EC122F7}">
      <dsp:nvSpPr>
        <dsp:cNvPr id="0" name=""/>
        <dsp:cNvSpPr/>
      </dsp:nvSpPr>
      <dsp:spPr>
        <a:xfrm rot="10800000">
          <a:off x="2642658" y="2372398"/>
          <a:ext cx="427514" cy="500110"/>
        </a:xfrm>
        <a:prstGeom prst="rightArrow">
          <a:avLst>
            <a:gd name="adj1" fmla="val 60000"/>
            <a:gd name="adj2" fmla="val 50000"/>
          </a:avLst>
        </a:prstGeom>
        <a:solidFill>
          <a:schemeClr val="accent2">
            <a:shade val="90000"/>
            <a:hueOff val="0"/>
            <a:satOff val="-19999"/>
            <a:lumOff val="2723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10800000">
        <a:off x="2770912" y="2472420"/>
        <a:ext cx="299260" cy="300066"/>
      </dsp:txXfrm>
    </dsp:sp>
    <dsp:sp modelId="{E743B2FB-E541-40A0-B0CA-39B0CA5D47F1}">
      <dsp:nvSpPr>
        <dsp:cNvPr id="0" name=""/>
        <dsp:cNvSpPr/>
      </dsp:nvSpPr>
      <dsp:spPr>
        <a:xfrm>
          <a:off x="424425" y="2017481"/>
          <a:ext cx="2016575" cy="1209945"/>
        </a:xfrm>
        <a:prstGeom prst="roundRect">
          <a:avLst>
            <a:gd name="adj" fmla="val 10000"/>
          </a:avLst>
        </a:prstGeom>
        <a:solidFill>
          <a:srgbClr val="E537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Review</a:t>
          </a:r>
          <a:endParaRPr lang="en-US" sz="2400" kern="1200" dirty="0"/>
        </a:p>
      </dsp:txBody>
      <dsp:txXfrm>
        <a:off x="459863" y="2052919"/>
        <a:ext cx="1945699" cy="113906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34E74-F5DC-44FE-B2C3-63623683510E}" type="datetimeFigureOut">
              <a:rPr lang="en-GB" smtClean="0"/>
              <a:t>01/07/2022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0B8A96-D0C1-4008-92B4-2882D0B9D923}" type="slidenum">
              <a:rPr lang="en-GB" smtClean="0"/>
              <a:t>‹#›</a:t>
            </a:fld>
            <a:endParaRPr lang="en-GB"/>
          </a:p>
        </p:txBody>
      </p:sp>
    </p:spTree>
    <p:extLst>
      <p:ext uri="{BB962C8B-B14F-4D97-AF65-F5344CB8AC3E}">
        <p14:creationId xmlns:p14="http://schemas.microsoft.com/office/powerpoint/2010/main" val="3421738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gov.scot/publications/rights-respect-recovery/pages/1/"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www.gov.scot/news/new-human-rights-bill/" TargetMode="External"/><Relationship Id="rId4" Type="http://schemas.openxmlformats.org/officeDocument/2006/relationships/hyperlink" Target="https://www.gov.scot/policies/social-care/national-care-service/"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scottishhumanrights.com/media/2055/3-action-plan-on-historic-abuse-of-children-in-care-nov-2013_final.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a:t>
            </a:r>
            <a:r>
              <a:rPr lang="en-GB" sz="1200" kern="1200" baseline="0" dirty="0" smtClean="0">
                <a:solidFill>
                  <a:schemeClr val="tx1"/>
                </a:solidFill>
                <a:effectLst/>
                <a:latin typeface="+mn-lt"/>
                <a:ea typeface="+mn-ea"/>
                <a:cs typeface="+mn-cs"/>
              </a:rPr>
              <a:t> First Minister has appointed Professor Alan Miller to chair the National Collaborative and bring forward the vision for how Human Rights can be integrated into drug and alcohol policy development, implementation, monitoring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smtClean="0">
                <a:solidFill>
                  <a:schemeClr val="tx1"/>
                </a:solidFill>
                <a:effectLst/>
                <a:latin typeface="+mn-lt"/>
                <a:ea typeface="+mn-ea"/>
                <a:cs typeface="+mn-cs"/>
              </a:rPr>
              <a:t>The National Collaborative will be a network of people with lived and living experience of human rights issues relating to substance</a:t>
            </a:r>
            <a:r>
              <a:rPr lang="en-GB" sz="1200" kern="1200" baseline="0" dirty="0" smtClean="0">
                <a:solidFill>
                  <a:schemeClr val="tx1"/>
                </a:solidFill>
                <a:effectLst/>
                <a:latin typeface="+mn-lt"/>
                <a:ea typeface="+mn-ea"/>
                <a:cs typeface="+mn-cs"/>
              </a:rPr>
              <a:t> use (“rights holders”) and </a:t>
            </a:r>
            <a:r>
              <a:rPr lang="en-GB" sz="1200" kern="1200" dirty="0" smtClean="0">
                <a:solidFill>
                  <a:schemeClr val="tx1"/>
                </a:solidFill>
                <a:effectLst/>
                <a:latin typeface="+mn-lt"/>
                <a:ea typeface="+mn-ea"/>
                <a:cs typeface="+mn-cs"/>
              </a:rPr>
              <a:t>people responsible for delivering services </a:t>
            </a:r>
            <a:r>
              <a:rPr lang="en-GB" sz="1200" kern="1200" baseline="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duty bearers”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baseline="0" dirty="0" smtClean="0">
                <a:solidFill>
                  <a:schemeClr val="tx1"/>
                </a:solidFill>
                <a:effectLst/>
                <a:latin typeface="+mn-lt"/>
                <a:ea typeface="+mn-ea"/>
                <a:cs typeface="+mn-cs"/>
              </a:rPr>
              <a:t>Characteristics of the NC: </a:t>
            </a: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kern="1200" dirty="0" smtClean="0">
                <a:solidFill>
                  <a:schemeClr val="tx1"/>
                </a:solidFill>
                <a:effectLst/>
                <a:latin typeface="+mn-lt"/>
                <a:ea typeface="+mn-ea"/>
                <a:cs typeface="+mn-cs"/>
              </a:rPr>
              <a:t>Inclusive</a:t>
            </a:r>
            <a:r>
              <a:rPr lang="en-GB" sz="1200" kern="1200" dirty="0" smtClean="0">
                <a:solidFill>
                  <a:schemeClr val="tx1"/>
                </a:solidFill>
                <a:effectLst/>
                <a:latin typeface="+mn-lt"/>
                <a:ea typeface="+mn-ea"/>
                <a:cs typeface="+mn-cs"/>
              </a:rPr>
              <a:t>:</a:t>
            </a:r>
            <a:r>
              <a:rPr lang="en-GB" sz="1200" kern="1200" baseline="0" dirty="0" smtClean="0">
                <a:solidFill>
                  <a:schemeClr val="tx1"/>
                </a:solidFill>
                <a:effectLst/>
                <a:latin typeface="+mn-lt"/>
                <a:ea typeface="+mn-ea"/>
                <a:cs typeface="+mn-cs"/>
              </a:rPr>
              <a:t> There will be more than one way for people to get involved and we want to try to build and sustain links with local community groups to ensure it is grounded in reality and able to make recommendations for practical change.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t>Independent</a:t>
            </a:r>
            <a:r>
              <a:rPr lang="en-GB" dirty="0" smtClean="0"/>
              <a:t>: Although it is supported by an SG policy team, it</a:t>
            </a:r>
            <a:r>
              <a:rPr lang="en-GB" baseline="0" dirty="0" smtClean="0"/>
              <a:t> is being led by Professor Miller. Angela Constance (Minister for Drug Policy) and the First Minister have agreed that the National Collaborative</a:t>
            </a:r>
            <a:r>
              <a:rPr lang="en-GB" dirty="0" smtClean="0"/>
              <a:t> will act independently from the government and challenge it whenever necessary.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kern="1200" baseline="0" dirty="0" smtClean="0">
                <a:solidFill>
                  <a:schemeClr val="tx1"/>
                </a:solidFill>
                <a:effectLst/>
                <a:latin typeface="+mn-lt"/>
                <a:ea typeface="+mn-ea"/>
                <a:cs typeface="+mn-cs"/>
              </a:rPr>
              <a:t>Action oriented: </a:t>
            </a:r>
            <a:r>
              <a:rPr lang="en-GB" sz="1200" kern="1200" baseline="0" dirty="0" smtClean="0">
                <a:solidFill>
                  <a:schemeClr val="tx1"/>
                </a:solidFill>
                <a:effectLst/>
                <a:latin typeface="+mn-lt"/>
                <a:ea typeface="+mn-ea"/>
                <a:cs typeface="+mn-cs"/>
              </a:rPr>
              <a:t>It will focus on putting </a:t>
            </a:r>
            <a:r>
              <a:rPr lang="en-GB" sz="1200" kern="1200" dirty="0" smtClean="0">
                <a:solidFill>
                  <a:schemeClr val="tx1"/>
                </a:solidFill>
                <a:effectLst/>
                <a:latin typeface="+mn-lt"/>
                <a:ea typeface="+mn-ea"/>
                <a:cs typeface="+mn-cs"/>
              </a:rPr>
              <a:t>human</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into practice.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purpose of the NC is twofold: </a:t>
            </a:r>
          </a:p>
          <a:p>
            <a:pPr marL="342900" indent="-342900">
              <a:buFont typeface="+mj-lt"/>
              <a:buAutoNum type="arabicPeriod"/>
            </a:pPr>
            <a:r>
              <a:rPr lang="en-GB" dirty="0" smtClean="0"/>
              <a:t>To </a:t>
            </a:r>
            <a:r>
              <a:rPr lang="en-GB" b="1" dirty="0" smtClean="0"/>
              <a:t>empower</a:t>
            </a:r>
            <a:r>
              <a:rPr lang="en-GB" dirty="0" smtClean="0"/>
              <a:t> people affected by problem substance use to enable their voices – and, critically, their rights - to be acted upon in policy and decision-making concerning the design, delivery and regulation of drug and alcohol services at a national level.</a:t>
            </a:r>
          </a:p>
          <a:p>
            <a:pPr marL="342900" indent="-342900">
              <a:buFont typeface="+mj-lt"/>
              <a:buAutoNum type="arabicPeriod"/>
            </a:pPr>
            <a:r>
              <a:rPr lang="en-GB" dirty="0" smtClean="0"/>
              <a:t>To set out how the rights to be included in the forthcoming Human Rights Bill can be effectively </a:t>
            </a:r>
            <a:r>
              <a:rPr lang="en-GB" b="1" dirty="0" smtClean="0"/>
              <a:t>operationalised</a:t>
            </a:r>
            <a:r>
              <a:rPr lang="en-GB" dirty="0" smtClean="0"/>
              <a:t> so as to improve the lives of people affected by problem substance 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4398B954-2888-4EEA-BC75-22288D66EB13}" type="slidenum">
              <a:rPr lang="en-GB" smtClean="0"/>
              <a:t>2</a:t>
            </a:fld>
            <a:endParaRPr lang="en-GB" dirty="0"/>
          </a:p>
        </p:txBody>
      </p:sp>
    </p:spTree>
    <p:extLst>
      <p:ext uri="{BB962C8B-B14F-4D97-AF65-F5344CB8AC3E}">
        <p14:creationId xmlns:p14="http://schemas.microsoft.com/office/powerpoint/2010/main" val="2391837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Talking about taking a human rights based approach to drugs is not new. </a:t>
            </a:r>
          </a:p>
          <a:p>
            <a:endParaRPr lang="en-GB"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a:t>
            </a:r>
            <a:r>
              <a:rPr lang="en-GB" sz="1200" u="none" strike="noStrike" kern="1200" dirty="0" smtClean="0">
                <a:solidFill>
                  <a:schemeClr val="tx1"/>
                </a:solidFill>
                <a:effectLst/>
                <a:latin typeface="+mn-lt"/>
                <a:ea typeface="+mn-ea"/>
                <a:cs typeface="+mn-cs"/>
                <a:hlinkClick r:id="rId3"/>
              </a:rPr>
              <a:t>Rights, Respect and Recovery</a:t>
            </a:r>
            <a:r>
              <a:rPr lang="en-GB" sz="1200" kern="1200" dirty="0" smtClean="0">
                <a:solidFill>
                  <a:schemeClr val="tx1"/>
                </a:solidFill>
                <a:effectLst/>
                <a:latin typeface="+mn-lt"/>
                <a:ea typeface="+mn-ea"/>
                <a:cs typeface="+mn-cs"/>
              </a:rPr>
              <a:t>” supported a rights-based approach to problem drug and alcohol use</a:t>
            </a:r>
            <a:r>
              <a:rPr lang="en-GB" sz="1200" kern="1200" baseline="0" dirty="0" smtClean="0">
                <a:solidFill>
                  <a:schemeClr val="tx1"/>
                </a:solidFill>
                <a:effectLst/>
                <a:latin typeface="+mn-lt"/>
                <a:ea typeface="+mn-ea"/>
                <a:cs typeface="+mn-cs"/>
              </a:rPr>
              <a:t> and committed to enabling people with lived and living experience to inform national and local policy development</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Among the main focuses of the </a:t>
            </a:r>
            <a:r>
              <a:rPr lang="en-GB" sz="1200" b="1" kern="1200" dirty="0" smtClean="0">
                <a:solidFill>
                  <a:schemeClr val="tx1"/>
                </a:solidFill>
                <a:effectLst/>
                <a:latin typeface="+mn-lt"/>
                <a:ea typeface="+mn-ea"/>
                <a:cs typeface="+mn-cs"/>
              </a:rPr>
              <a:t>National Mission </a:t>
            </a:r>
            <a:r>
              <a:rPr lang="en-GB" sz="1200" kern="1200" dirty="0" smtClean="0">
                <a:solidFill>
                  <a:schemeClr val="tx1"/>
                </a:solidFill>
                <a:effectLst/>
                <a:latin typeface="+mn-lt"/>
                <a:ea typeface="+mn-ea"/>
                <a:cs typeface="+mn-cs"/>
              </a:rPr>
              <a:t>is ensuring that the voices of people with lived and living experience are heard and acted upon in decision-making to promote a human rights based approach. Many elements of the National Mission already advocate for a rights-based approach. For example the </a:t>
            </a:r>
            <a:r>
              <a:rPr lang="en-GB" sz="1200" b="1" kern="1200" dirty="0" smtClean="0">
                <a:solidFill>
                  <a:schemeClr val="tx1"/>
                </a:solidFill>
                <a:effectLst/>
                <a:latin typeface="+mn-lt"/>
                <a:ea typeface="+mn-ea"/>
                <a:cs typeface="+mn-cs"/>
              </a:rPr>
              <a:t>MAT Standards</a:t>
            </a:r>
            <a:r>
              <a:rPr lang="en-GB" sz="1200" b="1" kern="1200" baseline="0" dirty="0" smtClean="0">
                <a:solidFill>
                  <a:schemeClr val="tx1"/>
                </a:solidFill>
                <a:effectLst/>
                <a:latin typeface="+mn-lt"/>
                <a:ea typeface="+mn-ea"/>
                <a:cs typeface="+mn-cs"/>
              </a:rPr>
              <a:t> </a:t>
            </a:r>
            <a:r>
              <a:rPr lang="en-GB" sz="1200" kern="1200" baseline="0" dirty="0" smtClean="0">
                <a:solidFill>
                  <a:schemeClr val="tx1"/>
                </a:solidFill>
                <a:effectLst/>
                <a:latin typeface="+mn-lt"/>
                <a:ea typeface="+mn-ea"/>
                <a:cs typeface="+mn-cs"/>
              </a:rPr>
              <a:t>and </a:t>
            </a:r>
            <a:r>
              <a:rPr lang="en-GB" sz="1200" b="1" kern="1200" baseline="0" dirty="0" smtClean="0">
                <a:solidFill>
                  <a:schemeClr val="tx1"/>
                </a:solidFill>
                <a:effectLst/>
                <a:latin typeface="+mn-lt"/>
                <a:ea typeface="+mn-ea"/>
                <a:cs typeface="+mn-cs"/>
              </a:rPr>
              <a:t>Guidance on pathways into, through and from Residential Rehab.</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There</a:t>
            </a:r>
            <a:r>
              <a:rPr lang="en-GB" sz="1200" kern="1200" baseline="0" dirty="0" smtClean="0">
                <a:solidFill>
                  <a:schemeClr val="tx1"/>
                </a:solidFill>
                <a:effectLst/>
                <a:latin typeface="+mn-lt"/>
                <a:ea typeface="+mn-ea"/>
                <a:cs typeface="+mn-cs"/>
              </a:rPr>
              <a:t> are also lots of existing</a:t>
            </a:r>
            <a:r>
              <a:rPr lang="en-GB" sz="1200" kern="1200" dirty="0" smtClean="0">
                <a:solidFill>
                  <a:schemeClr val="tx1"/>
                </a:solidFill>
                <a:effectLst/>
                <a:latin typeface="+mn-lt"/>
                <a:ea typeface="+mn-ea"/>
                <a:cs typeface="+mn-cs"/>
              </a:rPr>
              <a:t> initiatives which are led by people affected by substance use with family support groups, recovery communities, networks of drug users, peer-researchers and peer navigators and mentors all playing their part. </a:t>
            </a:r>
          </a:p>
          <a:p>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effectLst/>
                <a:latin typeface="+mn-lt"/>
                <a:ea typeface="+mn-ea"/>
                <a:cs typeface="+mn-cs"/>
              </a:rPr>
              <a:t>The National Collaborative aims to consolidate the learning from these different approaches and to facilitate a more comprehensive shift in power and change in culture.</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There are a number of wider factors and potential changes affecting the drug and alcohol sector which mean that there is a real opportunity for the National Collaborative to make a difference now.</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The </a:t>
            </a:r>
            <a:r>
              <a:rPr lang="en-GB" sz="1200" b="1" u="sng" kern="1200" dirty="0" smtClean="0">
                <a:solidFill>
                  <a:schemeClr val="tx1"/>
                </a:solidFill>
                <a:effectLst/>
                <a:latin typeface="+mn-lt"/>
                <a:ea typeface="+mn-ea"/>
                <a:cs typeface="+mn-cs"/>
                <a:hlinkClick r:id="rId4"/>
              </a:rPr>
              <a:t>National Care Service</a:t>
            </a:r>
            <a:r>
              <a:rPr lang="en-GB" sz="1200" b="1" kern="1200" dirty="0" smtClean="0">
                <a:solidFill>
                  <a:schemeClr val="tx1"/>
                </a:solidFill>
                <a:effectLst/>
                <a:latin typeface="+mn-lt"/>
                <a:ea typeface="+mn-ea"/>
                <a:cs typeface="+mn-cs"/>
              </a:rPr>
              <a:t> </a:t>
            </a:r>
            <a:r>
              <a:rPr lang="en-GB" sz="1200" b="0" kern="1200" dirty="0" smtClean="0">
                <a:solidFill>
                  <a:schemeClr val="tx1"/>
                </a:solidFill>
                <a:effectLst/>
                <a:latin typeface="+mn-lt"/>
                <a:ea typeface="+mn-ea"/>
                <a:cs typeface="+mn-cs"/>
              </a:rPr>
              <a:t>Bill</a:t>
            </a:r>
            <a:r>
              <a:rPr lang="en-GB" sz="1200" b="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aims to improve the quality and consistency of social care support in Scotland, including for people with addiction. It aims to change the way care is delivered, moving towards a person centred approach  with stronger national oversight and accountability.</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 </a:t>
            </a:r>
            <a:r>
              <a:rPr lang="en-GB" sz="1200" b="1" u="sng" kern="1200" dirty="0" smtClean="0">
                <a:solidFill>
                  <a:schemeClr val="tx1"/>
                </a:solidFill>
                <a:effectLst/>
                <a:latin typeface="+mn-lt"/>
                <a:ea typeface="+mn-ea"/>
                <a:cs typeface="+mn-cs"/>
                <a:hlinkClick r:id="rId5"/>
              </a:rPr>
              <a:t>Human Rights Bill</a:t>
            </a:r>
            <a:r>
              <a:rPr lang="en-GB" sz="1200" kern="1200" dirty="0" smtClean="0">
                <a:solidFill>
                  <a:schemeClr val="tx1"/>
                </a:solidFill>
                <a:effectLst/>
                <a:latin typeface="+mn-lt"/>
                <a:ea typeface="+mn-ea"/>
                <a:cs typeface="+mn-cs"/>
              </a:rPr>
              <a:t> will give effect to a range of internationally recognised human rights in Scots law. This means that people will be able to claim and enforce these rights in different ways, including in a </a:t>
            </a:r>
            <a:endParaRPr lang="en-GB" dirty="0"/>
          </a:p>
        </p:txBody>
      </p:sp>
      <p:sp>
        <p:nvSpPr>
          <p:cNvPr id="4" name="Slide Number Placeholder 3"/>
          <p:cNvSpPr>
            <a:spLocks noGrp="1"/>
          </p:cNvSpPr>
          <p:nvPr>
            <p:ph type="sldNum" sz="quarter" idx="10"/>
          </p:nvPr>
        </p:nvSpPr>
        <p:spPr/>
        <p:txBody>
          <a:bodyPr/>
          <a:lstStyle/>
          <a:p>
            <a:fld id="{4398B954-2888-4EEA-BC75-22288D66EB13}" type="slidenum">
              <a:rPr lang="en-GB" smtClean="0"/>
              <a:t>3</a:t>
            </a:fld>
            <a:endParaRPr lang="en-GB" dirty="0"/>
          </a:p>
        </p:txBody>
      </p:sp>
    </p:spTree>
    <p:extLst>
      <p:ext uri="{BB962C8B-B14F-4D97-AF65-F5344CB8AC3E}">
        <p14:creationId xmlns:p14="http://schemas.microsoft.com/office/powerpoint/2010/main" val="3430464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National Collaborative</a:t>
            </a:r>
            <a:r>
              <a:rPr lang="en-GB" sz="1200" kern="1200" baseline="0" dirty="0" smtClean="0">
                <a:solidFill>
                  <a:schemeClr val="tx1"/>
                </a:solidFill>
                <a:effectLst/>
                <a:latin typeface="+mn-lt"/>
                <a:ea typeface="+mn-ea"/>
                <a:cs typeface="+mn-cs"/>
              </a:rPr>
              <a:t> will apply </a:t>
            </a:r>
            <a:r>
              <a:rPr lang="en-GB" sz="1200" kern="1200" dirty="0" smtClean="0">
                <a:solidFill>
                  <a:schemeClr val="tx1"/>
                </a:solidFill>
                <a:effectLst/>
                <a:latin typeface="+mn-lt"/>
                <a:ea typeface="+mn-ea"/>
                <a:cs typeface="+mn-cs"/>
              </a:rPr>
              <a:t>a </a:t>
            </a:r>
            <a:r>
              <a:rPr lang="en-GB" sz="1200" b="1" kern="1200" dirty="0" smtClean="0">
                <a:solidFill>
                  <a:schemeClr val="tx1"/>
                </a:solidFill>
                <a:effectLst/>
                <a:latin typeface="+mn-lt"/>
                <a:ea typeface="+mn-ea"/>
                <a:cs typeface="+mn-cs"/>
              </a:rPr>
              <a:t>Human Rights Based Approach (</a:t>
            </a:r>
            <a:r>
              <a:rPr lang="en-GB" sz="1200" b="1" kern="1200" dirty="0" err="1" smtClean="0">
                <a:solidFill>
                  <a:schemeClr val="tx1"/>
                </a:solidFill>
                <a:effectLst/>
                <a:latin typeface="+mn-lt"/>
                <a:ea typeface="+mn-ea"/>
                <a:cs typeface="+mn-cs"/>
              </a:rPr>
              <a:t>HRBA</a:t>
            </a:r>
            <a:r>
              <a:rPr lang="en-GB" sz="1200" b="1" kern="1200" dirty="0" smtClean="0">
                <a:solidFill>
                  <a:schemeClr val="tx1"/>
                </a:solidFill>
                <a:effectLst/>
                <a:latin typeface="+mn-lt"/>
                <a:ea typeface="+mn-ea"/>
                <a:cs typeface="+mn-cs"/>
              </a:rPr>
              <a:t>)</a:t>
            </a:r>
            <a:r>
              <a:rPr lang="en-GB" sz="1200" b="0" kern="1200" baseline="0" dirty="0" smtClean="0">
                <a:solidFill>
                  <a:schemeClr val="tx1"/>
                </a:solidFill>
                <a:effectLst/>
                <a:latin typeface="+mn-lt"/>
                <a:ea typeface="+mn-ea"/>
                <a:cs typeface="+mn-cs"/>
              </a:rPr>
              <a:t> and undertake a process which follows a model called FAIR. This will set out how human rights (for example the right to the highest attainable standard of health) could be practically realised.</a:t>
            </a:r>
          </a:p>
          <a:p>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a:t>
            </a:r>
            <a:r>
              <a:rPr lang="en-GB" sz="1200" b="1" kern="1200" dirty="0" smtClean="0">
                <a:solidFill>
                  <a:schemeClr val="tx1"/>
                </a:solidFill>
                <a:effectLst/>
                <a:latin typeface="+mn-lt"/>
                <a:ea typeface="+mn-ea"/>
                <a:cs typeface="+mn-cs"/>
              </a:rPr>
              <a:t>FAIR</a:t>
            </a:r>
            <a:r>
              <a:rPr lang="en-GB" sz="1200" kern="1200" dirty="0" smtClean="0">
                <a:solidFill>
                  <a:schemeClr val="tx1"/>
                </a:solidFill>
                <a:effectLst/>
                <a:latin typeface="+mn-lt"/>
                <a:ea typeface="+mn-ea"/>
                <a:cs typeface="+mn-cs"/>
              </a:rPr>
              <a:t> model (Facts, Analysis, Identification and Review) was developed by Professor Alan Miller while serving as Chair of the Scottish Human Rights Commission.</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It was a method used in the development of an </a:t>
            </a:r>
            <a:r>
              <a:rPr lang="en-GB" sz="1200" u="sng" kern="1200" dirty="0" smtClean="0">
                <a:solidFill>
                  <a:schemeClr val="tx1"/>
                </a:solidFill>
                <a:effectLst/>
                <a:latin typeface="+mn-lt"/>
                <a:ea typeface="+mn-ea"/>
                <a:cs typeface="+mn-cs"/>
                <a:hlinkClick r:id="rId3"/>
              </a:rPr>
              <a:t>Action Plan on Justice for Victims of Historic Abuse of Children in Care</a:t>
            </a:r>
            <a:r>
              <a:rPr lang="en-GB" sz="1200" kern="1200" dirty="0" smtClean="0">
                <a:solidFill>
                  <a:schemeClr val="tx1"/>
                </a:solidFill>
                <a:effectLst/>
                <a:latin typeface="+mn-lt"/>
                <a:ea typeface="+mn-ea"/>
                <a:cs typeface="+mn-cs"/>
              </a:rPr>
              <a:t> for the survivors of historic child sexual abuse to access justice.</a:t>
            </a:r>
            <a:endParaRPr lang="en-GB" dirty="0" smtClean="0"/>
          </a:p>
          <a:p>
            <a:endParaRPr lang="en-GB" dirty="0" smtClean="0"/>
          </a:p>
          <a:p>
            <a:pPr lvl="0"/>
            <a:r>
              <a:rPr lang="en-GB" sz="1200" b="1" kern="1200" dirty="0" smtClean="0">
                <a:solidFill>
                  <a:schemeClr val="tx1"/>
                </a:solidFill>
                <a:effectLst/>
                <a:latin typeface="+mn-lt"/>
                <a:ea typeface="+mn-ea"/>
                <a:cs typeface="+mn-cs"/>
              </a:rPr>
              <a:t>Facts: </a:t>
            </a:r>
            <a:r>
              <a:rPr lang="en-GB" sz="1200" kern="1200" dirty="0" smtClean="0">
                <a:solidFill>
                  <a:schemeClr val="tx1"/>
                </a:solidFill>
                <a:effectLst/>
                <a:latin typeface="+mn-lt"/>
                <a:ea typeface="+mn-ea"/>
                <a:cs typeface="+mn-cs"/>
              </a:rPr>
              <a:t>Develop an evidence base of lived and living experience of people with or affected by problem drug use.</a:t>
            </a:r>
          </a:p>
          <a:p>
            <a:pPr lvl="0"/>
            <a:r>
              <a:rPr lang="en-GB" sz="1200" b="1" kern="1200" dirty="0" smtClean="0">
                <a:solidFill>
                  <a:schemeClr val="tx1"/>
                </a:solidFill>
                <a:effectLst/>
                <a:latin typeface="+mn-lt"/>
                <a:ea typeface="+mn-ea"/>
                <a:cs typeface="+mn-cs"/>
              </a:rPr>
              <a:t>Analysis: </a:t>
            </a:r>
            <a:r>
              <a:rPr lang="en-GB" sz="1200" kern="1200" dirty="0" smtClean="0">
                <a:solidFill>
                  <a:schemeClr val="tx1"/>
                </a:solidFill>
                <a:effectLst/>
                <a:latin typeface="+mn-lt"/>
                <a:ea typeface="+mn-ea"/>
                <a:cs typeface="+mn-cs"/>
              </a:rPr>
              <a:t>co-produce an analysis of the human rights engaged in the experience of people with or affected by problem drug use.</a:t>
            </a:r>
          </a:p>
          <a:p>
            <a:pPr lvl="0"/>
            <a:r>
              <a:rPr lang="en-GB" sz="1200" b="1" kern="1200" dirty="0" smtClean="0">
                <a:solidFill>
                  <a:schemeClr val="tx1"/>
                </a:solidFill>
                <a:effectLst/>
                <a:latin typeface="+mn-lt"/>
                <a:ea typeface="+mn-ea"/>
                <a:cs typeface="+mn-cs"/>
              </a:rPr>
              <a:t>Identification: </a:t>
            </a:r>
            <a:r>
              <a:rPr lang="en-GB" sz="1200" kern="1200" dirty="0" smtClean="0">
                <a:solidFill>
                  <a:schemeClr val="tx1"/>
                </a:solidFill>
                <a:effectLst/>
                <a:latin typeface="+mn-lt"/>
                <a:ea typeface="+mn-ea"/>
                <a:cs typeface="+mn-cs"/>
              </a:rPr>
              <a:t>Identify an action plan to respect, protect and fulfil the relevant human rights of people with or affected by problem drug use</a:t>
            </a:r>
          </a:p>
          <a:p>
            <a:pPr lvl="0"/>
            <a:r>
              <a:rPr lang="en-GB" sz="1200" b="1" kern="1200" dirty="0" smtClean="0">
                <a:solidFill>
                  <a:schemeClr val="tx1"/>
                </a:solidFill>
                <a:effectLst/>
                <a:latin typeface="+mn-lt"/>
                <a:ea typeface="+mn-ea"/>
                <a:cs typeface="+mn-cs"/>
              </a:rPr>
              <a:t>Review</a:t>
            </a:r>
            <a:r>
              <a:rPr lang="en-GB" sz="1200" kern="1200" dirty="0" smtClean="0">
                <a:solidFill>
                  <a:schemeClr val="tx1"/>
                </a:solidFill>
                <a:effectLst/>
                <a:latin typeface="+mn-lt"/>
                <a:ea typeface="+mn-ea"/>
                <a:cs typeface="+mn-cs"/>
              </a:rPr>
              <a:t>: Review and monitor the implementation of the action plan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smtClean="0">
                <a:solidFill>
                  <a:schemeClr val="tx1"/>
                </a:solidFill>
                <a:effectLst/>
                <a:latin typeface="+mn-lt"/>
                <a:ea typeface="+mn-ea"/>
                <a:cs typeface="+mn-cs"/>
              </a:rPr>
              <a:t>There will be a</a:t>
            </a:r>
            <a:r>
              <a:rPr lang="en-GB" sz="1200" kern="1200" baseline="0" dirty="0" smtClean="0">
                <a:solidFill>
                  <a:schemeClr val="tx1"/>
                </a:solidFill>
                <a:effectLst/>
                <a:latin typeface="+mn-lt"/>
                <a:ea typeface="+mn-ea"/>
                <a:cs typeface="+mn-cs"/>
              </a:rPr>
              <a:t> Change Team with responsibility for developing an ‘Action Plan’ to include:</a:t>
            </a: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kern="1200" dirty="0" smtClean="0">
                <a:solidFill>
                  <a:schemeClr val="tx1"/>
                </a:solidFill>
                <a:effectLst/>
                <a:latin typeface="+mn-lt"/>
                <a:ea typeface="+mn-ea"/>
                <a:cs typeface="+mn-cs"/>
              </a:rPr>
              <a:t>Charter of Rights </a:t>
            </a:r>
            <a:r>
              <a:rPr lang="en-GB" sz="1200" b="0" kern="1200" dirty="0" smtClean="0">
                <a:solidFill>
                  <a:schemeClr val="tx1"/>
                </a:solidFill>
                <a:effectLst/>
                <a:latin typeface="+mn-lt"/>
                <a:ea typeface="+mn-ea"/>
                <a:cs typeface="+mn-cs"/>
              </a:rPr>
              <a:t>co-designed by</a:t>
            </a:r>
            <a:r>
              <a:rPr lang="en-GB" sz="1200" b="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people with lived and living experience, service providers and government.</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This will be based on the Human Rights Bill and will be linked to the Charter of Rights being developed as part of the National Care Service. </a:t>
            </a:r>
            <a:endParaRPr lang="en-GB" sz="1200" kern="1200" baseline="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The Charter will be accompanied by an </a:t>
            </a:r>
            <a:r>
              <a:rPr lang="en-GB" sz="1200" b="1" kern="1200" dirty="0" smtClean="0">
                <a:solidFill>
                  <a:schemeClr val="tx1"/>
                </a:solidFill>
                <a:effectLst/>
                <a:latin typeface="+mn-lt"/>
                <a:ea typeface="+mn-ea"/>
                <a:cs typeface="+mn-cs"/>
              </a:rPr>
              <a:t>Implementation Framework </a:t>
            </a:r>
            <a:r>
              <a:rPr lang="en-GB" sz="1200" kern="1200" dirty="0" smtClean="0">
                <a:solidFill>
                  <a:schemeClr val="tx1"/>
                </a:solidFill>
                <a:effectLst/>
                <a:latin typeface="+mn-lt"/>
                <a:ea typeface="+mn-ea"/>
                <a:cs typeface="+mn-cs"/>
              </a:rPr>
              <a:t>showing how the rights (as set out in the Charter and included in the</a:t>
            </a:r>
            <a:r>
              <a:rPr lang="en-GB" sz="1200" kern="1200" baseline="0" dirty="0" smtClean="0">
                <a:solidFill>
                  <a:schemeClr val="tx1"/>
                </a:solidFill>
                <a:effectLst/>
                <a:latin typeface="+mn-lt"/>
                <a:ea typeface="+mn-ea"/>
                <a:cs typeface="+mn-cs"/>
              </a:rPr>
              <a:t> Human Rights Bill</a:t>
            </a:r>
            <a:r>
              <a:rPr lang="en-GB" sz="1200" kern="1200" dirty="0" smtClean="0">
                <a:solidFill>
                  <a:schemeClr val="tx1"/>
                </a:solidFill>
                <a:effectLst/>
                <a:latin typeface="+mn-lt"/>
                <a:ea typeface="+mn-ea"/>
                <a:cs typeface="+mn-cs"/>
              </a:rPr>
              <a:t>) can be realised in practice. This might include, for example, models of care; standards and workforce development; independent advocacy and a complaints procedure; monitoring and reporting and, as a last resort, access to a legal remedy.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A </a:t>
            </a:r>
            <a:r>
              <a:rPr lang="en-GB" sz="1200" b="1" kern="1200" dirty="0" smtClean="0">
                <a:solidFill>
                  <a:schemeClr val="tx1"/>
                </a:solidFill>
                <a:effectLst/>
                <a:latin typeface="+mn-lt"/>
                <a:ea typeface="+mn-ea"/>
                <a:cs typeface="+mn-cs"/>
              </a:rPr>
              <a:t>Monitoring and Evaluation Plan </a:t>
            </a:r>
            <a:r>
              <a:rPr lang="en-GB" sz="1200" kern="1200" dirty="0" smtClean="0">
                <a:solidFill>
                  <a:schemeClr val="tx1"/>
                </a:solidFill>
                <a:effectLst/>
                <a:latin typeface="+mn-lt"/>
                <a:ea typeface="+mn-ea"/>
                <a:cs typeface="+mn-cs"/>
              </a:rPr>
              <a:t>to give service providers and government a tool to support the continuous improvement of services based on a set of human rights based indicators developed through peer-research.</a:t>
            </a:r>
          </a:p>
          <a:p>
            <a:r>
              <a:rPr lang="en-GB" sz="1200" kern="1200" dirty="0" smtClean="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398B954-2888-4EEA-BC75-22288D66EB13}" type="slidenum">
              <a:rPr lang="en-GB" smtClean="0"/>
              <a:t>4</a:t>
            </a:fld>
            <a:endParaRPr lang="en-GB" dirty="0"/>
          </a:p>
        </p:txBody>
      </p:sp>
    </p:spTree>
    <p:extLst>
      <p:ext uri="{BB962C8B-B14F-4D97-AF65-F5344CB8AC3E}">
        <p14:creationId xmlns:p14="http://schemas.microsoft.com/office/powerpoint/2010/main" val="3903214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We want there to be several ways for people to engage with the National Collaborative</a:t>
            </a:r>
            <a:r>
              <a:rPr lang="en-GB" sz="1200" kern="1200" baseline="0" dirty="0" smtClean="0">
                <a:solidFill>
                  <a:schemeClr val="tx1"/>
                </a:solidFill>
                <a:effectLst/>
                <a:latin typeface="+mn-lt"/>
                <a:ea typeface="+mn-ea"/>
                <a:cs typeface="+mn-cs"/>
              </a:rPr>
              <a:t> process and to avoid having “seats at the table”.</a:t>
            </a:r>
          </a:p>
          <a:p>
            <a:endParaRPr lang="en-GB" sz="1200" kern="1200" baseline="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Being a “Critical friend” to the NC:</a:t>
            </a:r>
            <a:r>
              <a:rPr lang="en-GB" sz="1200" b="1"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People in this network will be able to offer external insight to work, often reviewing projects and offering candid feedback that may be uncomfortable or difficult to hear.</a:t>
            </a:r>
          </a:p>
          <a:p>
            <a:endParaRPr lang="en-GB" sz="1200" b="1"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Taking part in peer-research and “Community Conversations”. </a:t>
            </a:r>
            <a:r>
              <a:rPr lang="en-GB" sz="1200" kern="1200" dirty="0" smtClean="0">
                <a:solidFill>
                  <a:schemeClr val="tx1"/>
                </a:solidFill>
                <a:effectLst/>
                <a:latin typeface="+mn-lt"/>
                <a:ea typeface="+mn-ea"/>
                <a:cs typeface="+mn-cs"/>
              </a:rPr>
              <a:t>To ensure the NC is shaped by the views, voices and experiences of people whose rights are affected in practice (“rights holders”) throughout.</a:t>
            </a:r>
          </a:p>
          <a:p>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ADP Lived and Living Experience Panels or Community Engagement Structures.</a:t>
            </a:r>
            <a:r>
              <a:rPr lang="en-GB" sz="1200" b="1" kern="1200" baseline="0" dirty="0" smtClean="0">
                <a:solidFill>
                  <a:schemeClr val="tx1"/>
                </a:solidFill>
                <a:effectLst/>
                <a:latin typeface="+mn-lt"/>
                <a:ea typeface="+mn-ea"/>
                <a:cs typeface="+mn-cs"/>
              </a:rPr>
              <a:t> </a:t>
            </a:r>
            <a:r>
              <a:rPr lang="en-GB" sz="1200" b="0" kern="1200" baseline="0" dirty="0" smtClean="0">
                <a:solidFill>
                  <a:schemeClr val="tx1"/>
                </a:solidFill>
                <a:effectLst/>
                <a:latin typeface="+mn-lt"/>
                <a:ea typeface="+mn-ea"/>
                <a:cs typeface="+mn-cs"/>
              </a:rPr>
              <a:t>These are set up </a:t>
            </a:r>
            <a:r>
              <a:rPr lang="en-GB" sz="1200" b="0" kern="1200" dirty="0" smtClean="0">
                <a:solidFill>
                  <a:schemeClr val="tx1"/>
                </a:solidFill>
                <a:effectLst/>
                <a:latin typeface="+mn-lt"/>
                <a:ea typeface="+mn-ea"/>
                <a:cs typeface="+mn-cs"/>
              </a:rPr>
              <a:t>to </a:t>
            </a:r>
            <a:r>
              <a:rPr lang="en-GB" sz="1200" kern="1200" dirty="0" smtClean="0">
                <a:solidFill>
                  <a:schemeClr val="tx1"/>
                </a:solidFill>
                <a:effectLst/>
                <a:latin typeface="+mn-lt"/>
                <a:ea typeface="+mn-ea"/>
                <a:cs typeface="+mn-cs"/>
              </a:rPr>
              <a:t>inform prioritisation, planning, implementation and monitoring of services at a local level. We want local</a:t>
            </a:r>
            <a:r>
              <a:rPr lang="en-GB" sz="1200" kern="1200" baseline="0" dirty="0" smtClean="0">
                <a:solidFill>
                  <a:schemeClr val="tx1"/>
                </a:solidFill>
                <a:effectLst/>
                <a:latin typeface="+mn-lt"/>
                <a:ea typeface="+mn-ea"/>
                <a:cs typeface="+mn-cs"/>
              </a:rPr>
              <a:t> groups to be able to feed into and influence the National Collaborative as well as the National Collaborative enabling them to grow and develop.</a:t>
            </a:r>
            <a:endParaRPr lang="en-GB" sz="1200" b="1" kern="1200" dirty="0" smtClean="0">
              <a:solidFill>
                <a:schemeClr val="tx1"/>
              </a:solidFill>
              <a:effectLst/>
              <a:latin typeface="+mn-lt"/>
              <a:ea typeface="+mn-ea"/>
              <a:cs typeface="+mn-cs"/>
            </a:endParaRPr>
          </a:p>
          <a:p>
            <a:endParaRPr lang="en-GB" sz="1200" b="1"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Member of a Reference Group</a:t>
            </a:r>
            <a:r>
              <a:rPr lang="en-GB" sz="1200" b="0" kern="1200" dirty="0" smtClean="0">
                <a:solidFill>
                  <a:schemeClr val="tx1"/>
                </a:solidFill>
                <a:effectLst/>
                <a:latin typeface="+mn-lt"/>
                <a:ea typeface="+mn-ea"/>
                <a:cs typeface="+mn-cs"/>
              </a:rPr>
              <a:t>:</a:t>
            </a:r>
            <a:r>
              <a:rPr lang="en-GB" sz="1200" b="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To input into the NC in an</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informal or ad hoc way.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These groups might have a more specific focus and will either be existing groups e.g. Recovery Communities or groups which are identified as underrepresented on the Change Team.</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We are open to there being multiple reference groups to advice at different stages and have sent out an open invitation. Ones we already have in mind are:</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Families Forum</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ADP Liaison Group</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Health Professional Liaison Group</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International Liaison Group</a:t>
            </a:r>
          </a:p>
          <a:p>
            <a:r>
              <a:rPr lang="en-GB" sz="1200" kern="1200" dirty="0" smtClean="0">
                <a:solidFill>
                  <a:schemeClr val="tx1"/>
                </a:solidFill>
                <a:effectLst/>
                <a:latin typeface="+mn-lt"/>
                <a:ea typeface="+mn-ea"/>
                <a:cs typeface="+mn-cs"/>
              </a:rPr>
              <a:t>  </a:t>
            </a:r>
          </a:p>
          <a:p>
            <a:r>
              <a:rPr lang="en-GB" sz="1200" b="1" kern="1200" dirty="0" smtClean="0">
                <a:solidFill>
                  <a:schemeClr val="tx1"/>
                </a:solidFill>
                <a:effectLst/>
                <a:latin typeface="+mn-lt"/>
                <a:ea typeface="+mn-ea"/>
                <a:cs typeface="+mn-cs"/>
              </a:rPr>
              <a:t>Change Team</a:t>
            </a:r>
            <a:r>
              <a:rPr lang="en-GB" sz="1200" b="0" kern="1200" baseline="0" dirty="0" smtClean="0">
                <a:solidFill>
                  <a:schemeClr val="tx1"/>
                </a:solidFill>
                <a:effectLst/>
                <a:latin typeface="+mn-lt"/>
                <a:ea typeface="+mn-ea"/>
                <a:cs typeface="+mn-cs"/>
              </a:rPr>
              <a:t> t</a:t>
            </a:r>
            <a:r>
              <a:rPr lang="en-GB" sz="1200" kern="1200" dirty="0" smtClean="0">
                <a:solidFill>
                  <a:schemeClr val="tx1"/>
                </a:solidFill>
                <a:effectLst/>
                <a:latin typeface="+mn-lt"/>
                <a:ea typeface="+mn-ea"/>
                <a:cs typeface="+mn-cs"/>
              </a:rPr>
              <a:t>o co-design an Action Plan for the National Collaborative which will include a Charter of Rights for people affected by problem substance use, as well as an Implementation Framework and Monitoring and Evaluation Framework.</a:t>
            </a:r>
          </a:p>
          <a:p>
            <a:r>
              <a:rPr lang="en-GB" sz="1200" kern="1200" dirty="0" smtClean="0">
                <a:solidFill>
                  <a:schemeClr val="tx1"/>
                </a:solidFill>
                <a:effectLst/>
                <a:latin typeface="+mn-lt"/>
                <a:ea typeface="+mn-ea"/>
                <a:cs typeface="+mn-cs"/>
              </a:rPr>
              <a:t> The Change Team will consist of ~15-20 people, including at least</a:t>
            </a:r>
            <a:r>
              <a:rPr lang="en-GB" sz="1200" kern="1200" baseline="0" dirty="0" smtClean="0">
                <a:solidFill>
                  <a:schemeClr val="tx1"/>
                </a:solidFill>
                <a:effectLst/>
                <a:latin typeface="+mn-lt"/>
                <a:ea typeface="+mn-ea"/>
                <a:cs typeface="+mn-cs"/>
              </a:rPr>
              <a:t> 50% of people with lived and living experience and their families/ friends (“</a:t>
            </a:r>
            <a:r>
              <a:rPr lang="en-GB" sz="1200" kern="1200" dirty="0" smtClean="0">
                <a:solidFill>
                  <a:schemeClr val="tx1"/>
                </a:solidFill>
                <a:effectLst/>
                <a:latin typeface="+mn-lt"/>
                <a:ea typeface="+mn-ea"/>
                <a:cs typeface="+mn-cs"/>
              </a:rPr>
              <a:t>rights holders”)</a:t>
            </a:r>
            <a:r>
              <a:rPr lang="en-GB" sz="1200" kern="1200" baseline="0" dirty="0" smtClean="0">
                <a:solidFill>
                  <a:schemeClr val="tx1"/>
                </a:solidFill>
                <a:effectLst/>
                <a:latin typeface="+mn-lt"/>
                <a:ea typeface="+mn-ea"/>
                <a:cs typeface="+mn-cs"/>
              </a:rPr>
              <a:t> but also “</a:t>
            </a:r>
            <a:r>
              <a:rPr lang="en-GB" sz="1200" kern="1200" dirty="0" smtClean="0">
                <a:solidFill>
                  <a:schemeClr val="tx1"/>
                </a:solidFill>
                <a:effectLst/>
                <a:latin typeface="+mn-lt"/>
                <a:ea typeface="+mn-ea"/>
                <a:cs typeface="+mn-cs"/>
              </a:rPr>
              <a:t>duty bearers”-</a:t>
            </a:r>
            <a:r>
              <a:rPr lang="en-GB" sz="1200" kern="1200" baseline="0" dirty="0" smtClean="0">
                <a:solidFill>
                  <a:schemeClr val="tx1"/>
                </a:solidFill>
                <a:effectLst/>
                <a:latin typeface="+mn-lt"/>
                <a:ea typeface="+mn-ea"/>
                <a:cs typeface="+mn-cs"/>
              </a:rPr>
              <a:t> those involved in delivering services. </a:t>
            </a:r>
            <a:r>
              <a:rPr lang="en-GB" sz="1200" kern="1200" dirty="0" smtClean="0">
                <a:solidFill>
                  <a:schemeClr val="tx1"/>
                </a:solidFill>
                <a:effectLst/>
                <a:latin typeface="+mn-lt"/>
                <a:ea typeface="+mn-ea"/>
                <a:cs typeface="+mn-cs"/>
              </a:rPr>
              <a:t>The Change Team will meet every 4 – 6 weeks and individuals are expected to be in this role for a period of two years.</a:t>
            </a:r>
          </a:p>
          <a:p>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Coordination and Communities Team</a:t>
            </a:r>
            <a:r>
              <a:rPr lang="en-GB" sz="1200" b="0" kern="1200" baseline="0" dirty="0" smtClean="0">
                <a:solidFill>
                  <a:schemeClr val="tx1"/>
                </a:solidFill>
                <a:effectLst/>
                <a:latin typeface="+mn-lt"/>
                <a:ea typeface="+mn-ea"/>
                <a:cs typeface="+mn-cs"/>
              </a:rPr>
              <a:t> t</a:t>
            </a:r>
            <a:r>
              <a:rPr lang="en-GB" sz="1200" kern="1200" dirty="0" smtClean="0">
                <a:solidFill>
                  <a:schemeClr val="tx1"/>
                </a:solidFill>
                <a:effectLst/>
                <a:latin typeface="+mn-lt"/>
                <a:ea typeface="+mn-ea"/>
                <a:cs typeface="+mn-cs"/>
              </a:rPr>
              <a:t>o guide and support people taking part in co-design, i.e. the Change Team. The Coordination &amp; Communities Team will convene workshops, run training, support networks and connect to the community.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It will also provide leadership on ongoing initiatives and projects that seek to mobilise communities of people affected by substance use.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Membership may include organisations delivering services, Nationally Commissioned Organisations (NCOs), organisations employing a Human Rights Based Approach, organisations involved in advocacy or peer research.</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 </a:t>
            </a:r>
          </a:p>
          <a:p>
            <a:endParaRPr lang="en-GB"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398B954-2888-4EEA-BC75-22288D66EB13}" type="slidenum">
              <a:rPr lang="en-GB" smtClean="0"/>
              <a:t>5</a:t>
            </a:fld>
            <a:endParaRPr lang="en-GB" dirty="0"/>
          </a:p>
        </p:txBody>
      </p:sp>
    </p:spTree>
    <p:extLst>
      <p:ext uri="{BB962C8B-B14F-4D97-AF65-F5344CB8AC3E}">
        <p14:creationId xmlns:p14="http://schemas.microsoft.com/office/powerpoint/2010/main" val="465104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are 5 phases</a:t>
            </a:r>
            <a:r>
              <a:rPr lang="en-GB" baseline="0" dirty="0" smtClean="0"/>
              <a:t> of the National Collaborative process or journey.</a:t>
            </a:r>
          </a:p>
          <a:p>
            <a:endParaRPr lang="en-GB" baseline="0" dirty="0" smtClean="0"/>
          </a:p>
          <a:p>
            <a:r>
              <a:rPr lang="en-GB" baseline="0" dirty="0" smtClean="0"/>
              <a:t>We are in the ‘Scope &amp; Entry’ phase where we have been developing the Roadmap and seeking to engage with as many people with lived and living experience as possible as well as service providers, ADPs, Clinicians. </a:t>
            </a:r>
          </a:p>
          <a:p>
            <a:endParaRPr lang="en-GB" sz="1200" b="1"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Yellow diamonds are our key Milestones</a:t>
            </a:r>
            <a:r>
              <a:rPr lang="en-GB" sz="1200" kern="1200" dirty="0" smtClean="0">
                <a:solidFill>
                  <a:schemeClr val="tx1"/>
                </a:solidFill>
                <a:effectLst/>
                <a:latin typeface="+mn-lt"/>
                <a:ea typeface="+mn-ea"/>
                <a:cs typeface="+mn-cs"/>
              </a:rPr>
              <a:t>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Publication of roadmap for National Collaborative (end of Summer)</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Progress</a:t>
            </a:r>
            <a:r>
              <a:rPr lang="en-GB" sz="1200" kern="1200" baseline="0" dirty="0" smtClean="0">
                <a:solidFill>
                  <a:schemeClr val="tx1"/>
                </a:solidFill>
                <a:effectLst/>
                <a:latin typeface="+mn-lt"/>
                <a:ea typeface="+mn-ea"/>
                <a:cs typeface="+mn-cs"/>
              </a:rPr>
              <a:t> report from </a:t>
            </a:r>
            <a:r>
              <a:rPr lang="en-GB" sz="1200" kern="1200" dirty="0" smtClean="0">
                <a:solidFill>
                  <a:schemeClr val="tx1"/>
                </a:solidFill>
                <a:effectLst/>
                <a:latin typeface="+mn-lt"/>
                <a:ea typeface="+mn-ea"/>
                <a:cs typeface="+mn-cs"/>
              </a:rPr>
              <a:t>Change Team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Publication of Action Plan (including Charter of</a:t>
            </a:r>
            <a:r>
              <a:rPr lang="en-GB" sz="1200" kern="1200" baseline="0" dirty="0" smtClean="0">
                <a:solidFill>
                  <a:schemeClr val="tx1"/>
                </a:solidFill>
                <a:effectLst/>
                <a:latin typeface="+mn-lt"/>
                <a:ea typeface="+mn-ea"/>
                <a:cs typeface="+mn-cs"/>
              </a:rPr>
              <a:t> Rights, Implementation Framework, Monitoring and Evaluation Plan)</a:t>
            </a: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Evaluation Report monitoring progress against the objectives and outcomes of the National Collaborative (annually thereafter). </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4398B954-2888-4EEA-BC75-22288D66EB13}" type="slidenum">
              <a:rPr lang="en-GB" smtClean="0"/>
              <a:t>6</a:t>
            </a:fld>
            <a:endParaRPr lang="en-GB" dirty="0"/>
          </a:p>
        </p:txBody>
      </p:sp>
    </p:spTree>
    <p:extLst>
      <p:ext uri="{BB962C8B-B14F-4D97-AF65-F5344CB8AC3E}">
        <p14:creationId xmlns:p14="http://schemas.microsoft.com/office/powerpoint/2010/main" val="16276888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2292" y="1052736"/>
            <a:ext cx="7772400" cy="1470025"/>
          </a:xfrm>
        </p:spPr>
        <p:txBody>
          <a:bodyPr/>
          <a:lstStyle/>
          <a:p>
            <a:r>
              <a:rPr lang="en-US" smtClean="0"/>
              <a:t>Click to edit Master title style</a:t>
            </a:r>
            <a:endParaRPr lang="en-GB"/>
          </a:p>
        </p:txBody>
      </p:sp>
      <p:sp>
        <p:nvSpPr>
          <p:cNvPr id="3" name="Subtitle 2"/>
          <p:cNvSpPr>
            <a:spLocks noGrp="1"/>
          </p:cNvSpPr>
          <p:nvPr>
            <p:ph type="subTitle" idx="1" hasCustomPrompt="1"/>
          </p:nvPr>
        </p:nvSpPr>
        <p:spPr>
          <a:xfrm>
            <a:off x="1358092" y="2924944"/>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edit Master subtitle style</a:t>
            </a:r>
            <a:endParaRPr lang="en-GB" dirty="0"/>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3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0699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343380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73010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Column Content &amp; Images">
    <p:spTree>
      <p:nvGrpSpPr>
        <p:cNvPr id="1" name=""/>
        <p:cNvGrpSpPr/>
        <p:nvPr/>
      </p:nvGrpSpPr>
      <p:grpSpPr>
        <a:xfrm>
          <a:off x="0" y="0"/>
          <a:ext cx="0" cy="0"/>
          <a:chOff x="0" y="0"/>
          <a:chExt cx="0" cy="0"/>
        </a:xfrm>
      </p:grpSpPr>
      <p:sp>
        <p:nvSpPr>
          <p:cNvPr id="11" name="Content Placeholder 2"/>
          <p:cNvSpPr>
            <a:spLocks noGrp="1"/>
          </p:cNvSpPr>
          <p:nvPr>
            <p:ph idx="24"/>
          </p:nvPr>
        </p:nvSpPr>
        <p:spPr>
          <a:xfrm>
            <a:off x="553183" y="2716212"/>
            <a:ext cx="2528862" cy="3449638"/>
          </a:xfrm>
        </p:spPr>
        <p:txBody>
          <a:bodyPr numCol="1" spcCol="180000">
            <a:noAutofit/>
          </a:bodyPr>
          <a:lstStyle>
            <a:lvl5pPr>
              <a:defRPr/>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Picture Placeholder 3"/>
          <p:cNvSpPr>
            <a:spLocks noGrp="1"/>
          </p:cNvSpPr>
          <p:nvPr>
            <p:ph type="pic" sz="quarter" idx="15"/>
          </p:nvPr>
        </p:nvSpPr>
        <p:spPr>
          <a:xfrm>
            <a:off x="550985" y="1521143"/>
            <a:ext cx="2527064" cy="1058863"/>
          </a:xfrm>
          <a:solidFill>
            <a:schemeClr val="accent5"/>
          </a:solidFill>
        </p:spPr>
        <p:txBody>
          <a:bodyPr lIns="36000" tIns="36000" rIns="36000" bIns="36000" anchor="ctr">
            <a:normAutofit/>
          </a:bodyPr>
          <a:lstStyle>
            <a:lvl1pPr algn="ctr">
              <a:lnSpc>
                <a:spcPct val="100000"/>
              </a:lnSpc>
              <a:spcAft>
                <a:spcPts val="0"/>
              </a:spcAft>
              <a:defRPr sz="1292">
                <a:solidFill>
                  <a:schemeClr val="bg1"/>
                </a:solidFill>
              </a:defRPr>
            </a:lvl1pPr>
          </a:lstStyle>
          <a:p>
            <a:r>
              <a:rPr lang="en-US"/>
              <a:t>Click icon to add picture</a:t>
            </a:r>
            <a:endParaRPr lang="en-GB" dirty="0"/>
          </a:p>
        </p:txBody>
      </p:sp>
      <p:sp>
        <p:nvSpPr>
          <p:cNvPr id="19" name="Picture Placeholder 3"/>
          <p:cNvSpPr>
            <a:spLocks noGrp="1"/>
          </p:cNvSpPr>
          <p:nvPr>
            <p:ph type="pic" sz="quarter" idx="20"/>
          </p:nvPr>
        </p:nvSpPr>
        <p:spPr>
          <a:xfrm>
            <a:off x="6065952" y="1521143"/>
            <a:ext cx="2527064" cy="1058863"/>
          </a:xfrm>
          <a:solidFill>
            <a:schemeClr val="accent5"/>
          </a:solidFill>
        </p:spPr>
        <p:txBody>
          <a:bodyPr lIns="36000" tIns="36000" rIns="36000" bIns="36000" anchor="ctr">
            <a:normAutofit/>
          </a:bodyPr>
          <a:lstStyle>
            <a:lvl1pPr algn="ctr">
              <a:lnSpc>
                <a:spcPct val="100000"/>
              </a:lnSpc>
              <a:spcAft>
                <a:spcPts val="0"/>
              </a:spcAft>
              <a:defRPr sz="1292">
                <a:solidFill>
                  <a:schemeClr val="bg1"/>
                </a:solidFill>
              </a:defRPr>
            </a:lvl1pPr>
          </a:lstStyle>
          <a:p>
            <a:r>
              <a:rPr lang="en-US"/>
              <a:t>Click icon to add picture</a:t>
            </a:r>
            <a:endParaRPr lang="en-GB" dirty="0"/>
          </a:p>
        </p:txBody>
      </p:sp>
      <p:sp>
        <p:nvSpPr>
          <p:cNvPr id="20" name="Picture Placeholder 3"/>
          <p:cNvSpPr>
            <a:spLocks noGrp="1"/>
          </p:cNvSpPr>
          <p:nvPr>
            <p:ph type="pic" sz="quarter" idx="21"/>
          </p:nvPr>
        </p:nvSpPr>
        <p:spPr>
          <a:xfrm>
            <a:off x="3308469" y="1521143"/>
            <a:ext cx="2527064" cy="1058863"/>
          </a:xfrm>
          <a:solidFill>
            <a:schemeClr val="accent5"/>
          </a:solidFill>
        </p:spPr>
        <p:txBody>
          <a:bodyPr lIns="36000" tIns="36000" rIns="36000" bIns="36000" anchor="ctr">
            <a:normAutofit/>
          </a:bodyPr>
          <a:lstStyle>
            <a:lvl1pPr algn="ctr">
              <a:lnSpc>
                <a:spcPct val="100000"/>
              </a:lnSpc>
              <a:spcAft>
                <a:spcPts val="0"/>
              </a:spcAft>
              <a:defRPr sz="1292">
                <a:solidFill>
                  <a:schemeClr val="bg1"/>
                </a:solidFill>
              </a:defRPr>
            </a:lvl1pPr>
          </a:lstStyle>
          <a:p>
            <a:r>
              <a:rPr lang="en-US"/>
              <a:t>Click icon to add picture</a:t>
            </a:r>
            <a:endParaRPr lang="en-GB" dirty="0"/>
          </a:p>
        </p:txBody>
      </p:sp>
      <p:sp>
        <p:nvSpPr>
          <p:cNvPr id="14" name="Content Placeholder 2"/>
          <p:cNvSpPr>
            <a:spLocks noGrp="1"/>
          </p:cNvSpPr>
          <p:nvPr>
            <p:ph idx="25"/>
          </p:nvPr>
        </p:nvSpPr>
        <p:spPr>
          <a:xfrm>
            <a:off x="6064154" y="2716212"/>
            <a:ext cx="2528862" cy="3449638"/>
          </a:xfrm>
        </p:spPr>
        <p:txBody>
          <a:bodyPr numCol="1" spcCol="180000">
            <a:noAutofit/>
          </a:bodyPr>
          <a:lstStyle>
            <a:lvl5pPr>
              <a:defRPr/>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2"/>
          <p:cNvSpPr>
            <a:spLocks noGrp="1"/>
          </p:cNvSpPr>
          <p:nvPr>
            <p:ph idx="26"/>
          </p:nvPr>
        </p:nvSpPr>
        <p:spPr>
          <a:xfrm>
            <a:off x="3306671" y="2716212"/>
            <a:ext cx="2528862" cy="3449638"/>
          </a:xfrm>
        </p:spPr>
        <p:txBody>
          <a:bodyPr numCol="1" spcCol="180000">
            <a:noAutofit/>
          </a:bodyPr>
          <a:lstStyle>
            <a:lvl5pPr>
              <a:defRPr/>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Placeholder 7">
            <a:extLst>
              <a:ext uri="{FF2B5EF4-FFF2-40B4-BE49-F238E27FC236}">
                <a16:creationId xmlns:a16="http://schemas.microsoft.com/office/drawing/2014/main" id="{EC0B0766-1B80-4503-80C6-5380F28D7E46}"/>
              </a:ext>
            </a:extLst>
          </p:cNvPr>
          <p:cNvSpPr>
            <a:spLocks noGrp="1"/>
          </p:cNvSpPr>
          <p:nvPr>
            <p:ph type="body" sz="quarter" idx="13" hasCustomPrompt="1"/>
          </p:nvPr>
        </p:nvSpPr>
        <p:spPr>
          <a:xfrm>
            <a:off x="553182" y="586863"/>
            <a:ext cx="8038523" cy="718063"/>
          </a:xfrm>
        </p:spPr>
        <p:txBody>
          <a:bodyPr tIns="0" rIns="0" bIns="0" anchor="t">
            <a:noAutofit/>
          </a:bodyPr>
          <a:lstStyle>
            <a:lvl1pPr>
              <a:lnSpc>
                <a:spcPct val="100000"/>
              </a:lnSpc>
              <a:spcBef>
                <a:spcPts val="0"/>
              </a:spcBef>
              <a:spcAft>
                <a:spcPts val="0"/>
              </a:spcAft>
              <a:defRPr sz="2031" b="1" cap="none" spc="0" baseline="0">
                <a:solidFill>
                  <a:schemeClr val="bg2"/>
                </a:solidFill>
              </a:defRPr>
            </a:lvl1pPr>
            <a:lvl2pPr>
              <a:lnSpc>
                <a:spcPct val="100000"/>
              </a:lnSpc>
              <a:spcBef>
                <a:spcPts val="0"/>
              </a:spcBef>
              <a:spcAft>
                <a:spcPts val="0"/>
              </a:spcAft>
              <a:defRPr sz="1569" b="0" cap="none" spc="0">
                <a:solidFill>
                  <a:schemeClr val="tx1"/>
                </a:solidFill>
              </a:defRPr>
            </a:lvl2pPr>
            <a:lvl3pPr>
              <a:lnSpc>
                <a:spcPct val="100000"/>
              </a:lnSpc>
              <a:spcAft>
                <a:spcPts val="0"/>
              </a:spcAft>
              <a:defRPr sz="1569" spc="0">
                <a:solidFill>
                  <a:srgbClr val="7A91A6"/>
                </a:solidFill>
              </a:defRPr>
            </a:lvl3pPr>
            <a:lvl4pPr marL="0" indent="0">
              <a:spcBef>
                <a:spcPts val="0"/>
              </a:spcBef>
              <a:spcAft>
                <a:spcPts val="0"/>
              </a:spcAft>
              <a:buNone/>
              <a:defRPr sz="1569" spc="0">
                <a:solidFill>
                  <a:srgbClr val="7A91A6"/>
                </a:solidFill>
              </a:defRPr>
            </a:lvl4pPr>
            <a:lvl5pPr marL="0" indent="0">
              <a:spcBef>
                <a:spcPts val="0"/>
              </a:spcBef>
              <a:spcAft>
                <a:spcPts val="0"/>
              </a:spcAft>
              <a:buNone/>
              <a:defRPr sz="1569" spc="0">
                <a:solidFill>
                  <a:srgbClr val="7A91A6"/>
                </a:solidFill>
              </a:defRPr>
            </a:lvl5pPr>
            <a:lvl6pPr marL="0" indent="0">
              <a:lnSpc>
                <a:spcPct val="100000"/>
              </a:lnSpc>
              <a:spcBef>
                <a:spcPts val="0"/>
              </a:spcBef>
              <a:spcAft>
                <a:spcPts val="0"/>
              </a:spcAft>
              <a:buNone/>
              <a:defRPr sz="1569" spc="0">
                <a:solidFill>
                  <a:srgbClr val="7A91A6"/>
                </a:solidFill>
              </a:defRPr>
            </a:lvl6pPr>
            <a:lvl7pPr marL="0" indent="0">
              <a:lnSpc>
                <a:spcPct val="100000"/>
              </a:lnSpc>
              <a:spcBef>
                <a:spcPts val="0"/>
              </a:spcBef>
              <a:spcAft>
                <a:spcPts val="0"/>
              </a:spcAft>
              <a:buNone/>
              <a:defRPr sz="1569" spc="0">
                <a:solidFill>
                  <a:srgbClr val="7A91A6"/>
                </a:solidFill>
              </a:defRPr>
            </a:lvl7pPr>
            <a:lvl8pPr marL="0" indent="0">
              <a:lnSpc>
                <a:spcPct val="100000"/>
              </a:lnSpc>
              <a:spcBef>
                <a:spcPts val="0"/>
              </a:spcBef>
              <a:spcAft>
                <a:spcPts val="0"/>
              </a:spcAft>
              <a:buNone/>
              <a:defRPr sz="1569" spc="0">
                <a:solidFill>
                  <a:srgbClr val="7A91A6"/>
                </a:solidFill>
              </a:defRPr>
            </a:lvl8pPr>
            <a:lvl9pPr marL="0" indent="0">
              <a:lnSpc>
                <a:spcPct val="100000"/>
              </a:lnSpc>
              <a:spcBef>
                <a:spcPts val="0"/>
              </a:spcBef>
              <a:spcAft>
                <a:spcPts val="0"/>
              </a:spcAft>
              <a:buNone/>
              <a:defRPr sz="1569" spc="0">
                <a:solidFill>
                  <a:srgbClr val="7A91A6"/>
                </a:solidFill>
              </a:defRPr>
            </a:lvl9pPr>
          </a:lstStyle>
          <a:p>
            <a:pPr lvl="0"/>
            <a:r>
              <a:rPr lang="en-GB" dirty="0"/>
              <a:t>Click to edit title </a:t>
            </a:r>
          </a:p>
          <a:p>
            <a:pPr lvl="1"/>
            <a:r>
              <a:rPr lang="en-GB" dirty="0"/>
              <a:t>Second level</a:t>
            </a:r>
          </a:p>
        </p:txBody>
      </p:sp>
    </p:spTree>
    <p:extLst>
      <p:ext uri="{BB962C8B-B14F-4D97-AF65-F5344CB8AC3E}">
        <p14:creationId xmlns:p14="http://schemas.microsoft.com/office/powerpoint/2010/main" val="529533686"/>
      </p:ext>
    </p:extLst>
  </p:cSld>
  <p:clrMapOvr>
    <a:masterClrMapping/>
  </p:clrMapOvr>
  <p:transition>
    <p:fade/>
  </p:transition>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2696346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266971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19412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3915388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3427577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321361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2262745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6237312"/>
            <a:ext cx="2628143" cy="480061"/>
          </a:xfrm>
          <a:prstGeom prst="rect">
            <a:avLst/>
          </a:prstGeom>
        </p:spPr>
      </p:pic>
    </p:spTree>
    <p:extLst>
      <p:ext uri="{BB962C8B-B14F-4D97-AF65-F5344CB8AC3E}">
        <p14:creationId xmlns:p14="http://schemas.microsoft.com/office/powerpoint/2010/main" val="468012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smtClean="0"/>
              <a:t>2016 Scottish Government Template</a:t>
            </a:r>
            <a:endParaRPr lang="en-GB" alt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eaLnBrk="1" fontAlgn="base" hangingPunct="1">
        <a:spcBef>
          <a:spcPct val="0"/>
        </a:spcBef>
        <a:spcAft>
          <a:spcPct val="0"/>
        </a:spcAft>
        <a:defRPr sz="4400" baseline="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2.xml"/><Relationship Id="rId7"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tags" Target="../tags/tag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3.xml"/><Relationship Id="rId7" Type="http://schemas.openxmlformats.org/officeDocument/2006/relationships/diagramColors" Target="../diagrams/colors1.xml"/><Relationship Id="rId2" Type="http://schemas.openxmlformats.org/officeDocument/2006/relationships/slideLayout" Target="../slideLayouts/slideLayout12.xml"/><Relationship Id="rId1" Type="http://schemas.openxmlformats.org/officeDocument/2006/relationships/tags" Target="../tags/tag3.xml"/><Relationship Id="rId6" Type="http://schemas.openxmlformats.org/officeDocument/2006/relationships/diagramQuickStyle" Target="../diagrams/quickStyle1.xml"/><Relationship Id="rId11" Type="http://schemas.openxmlformats.org/officeDocument/2006/relationships/image" Target="../media/image14.png"/><Relationship Id="rId5" Type="http://schemas.openxmlformats.org/officeDocument/2006/relationships/diagramLayout" Target="../diagrams/layout1.xml"/><Relationship Id="rId10" Type="http://schemas.openxmlformats.org/officeDocument/2006/relationships/image" Target="../media/image13.png"/><Relationship Id="rId4" Type="http://schemas.openxmlformats.org/officeDocument/2006/relationships/diagramData" Target="../diagrams/data1.xml"/><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notesSlide" Target="../notesSlides/notesSlide4.xml"/><Relationship Id="rId7" Type="http://schemas.openxmlformats.org/officeDocument/2006/relationships/image" Target="../media/image18.png"/><Relationship Id="rId2" Type="http://schemas.openxmlformats.org/officeDocument/2006/relationships/slideLayout" Target="../slideLayouts/slideLayout12.xml"/><Relationship Id="rId1" Type="http://schemas.openxmlformats.org/officeDocument/2006/relationships/tags" Target="../tags/tag4.xml"/><Relationship Id="rId6" Type="http://schemas.openxmlformats.org/officeDocument/2006/relationships/image" Target="../media/image17.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3568" y="2420888"/>
            <a:ext cx="7772400" cy="1470025"/>
          </a:xfrm>
        </p:spPr>
        <p:txBody>
          <a:bodyPr/>
          <a:lstStyle/>
          <a:p>
            <a:r>
              <a:rPr lang="en-US" altLang="en-US" b="1" dirty="0" smtClean="0"/>
              <a:t>The National Collaborative</a:t>
            </a:r>
            <a:endParaRPr lang="en-US" altLang="en-US" b="1" dirty="0"/>
          </a:p>
        </p:txBody>
      </p:sp>
      <p:sp>
        <p:nvSpPr>
          <p:cNvPr id="2051" name="Rectangle 3"/>
          <p:cNvSpPr>
            <a:spLocks noGrp="1" noChangeArrowheads="1"/>
          </p:cNvSpPr>
          <p:nvPr>
            <p:ph type="subTitle" idx="1"/>
          </p:nvPr>
        </p:nvSpPr>
        <p:spPr>
          <a:xfrm>
            <a:off x="1369368" y="3717032"/>
            <a:ext cx="6400800" cy="1752600"/>
          </a:xfrm>
        </p:spPr>
        <p:txBody>
          <a:bodyPr/>
          <a:lstStyle/>
          <a:p>
            <a:r>
              <a:rPr lang="en-US" altLang="en-US" dirty="0" smtClean="0"/>
              <a:t>Community Conversation Toolkit</a:t>
            </a:r>
            <a:endParaRPr lang="en-US" altLang="en-US" dirty="0"/>
          </a:p>
        </p:txBody>
      </p:sp>
      <p:pic>
        <p:nvPicPr>
          <p:cNvPr id="5" name="Picture 6" descr="https://cdn-icons-png.flaticon.com/512/3813/381374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5936" y="692696"/>
            <a:ext cx="1501466" cy="150146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p:txBody>
          <a:bodyPr/>
          <a:lstStyle/>
          <a:p>
            <a:r>
              <a:rPr lang="en-GB" dirty="0" smtClean="0"/>
              <a:t>What is the National Collaborative?</a:t>
            </a:r>
            <a:endParaRPr lang="en-GB" dirty="0"/>
          </a:p>
        </p:txBody>
      </p:sp>
      <p:sp>
        <p:nvSpPr>
          <p:cNvPr id="2" name="TextBox 1"/>
          <p:cNvSpPr txBox="1"/>
          <p:nvPr/>
        </p:nvSpPr>
        <p:spPr>
          <a:xfrm>
            <a:off x="553182" y="1531320"/>
            <a:ext cx="8196168" cy="2862322"/>
          </a:xfrm>
          <a:prstGeom prst="rect">
            <a:avLst/>
          </a:prstGeom>
          <a:noFill/>
        </p:spPr>
        <p:txBody>
          <a:bodyPr wrap="square" rtlCol="0">
            <a:spAutoFit/>
          </a:bodyPr>
          <a:lstStyle/>
          <a:p>
            <a:r>
              <a:rPr lang="en-GB" dirty="0" smtClean="0"/>
              <a:t>The </a:t>
            </a:r>
            <a:r>
              <a:rPr lang="en-GB" dirty="0"/>
              <a:t>National Collaborative </a:t>
            </a:r>
            <a:r>
              <a:rPr lang="en-GB" dirty="0" smtClean="0"/>
              <a:t>vision </a:t>
            </a:r>
            <a:r>
              <a:rPr lang="en-GB" i="1" dirty="0"/>
              <a:t>is for </a:t>
            </a:r>
            <a:r>
              <a:rPr lang="en-GB" b="1" i="1" dirty="0"/>
              <a:t>Human rights </a:t>
            </a:r>
            <a:r>
              <a:rPr lang="en-GB" i="1" dirty="0"/>
              <a:t>to be integrated into drug and alcohol policy development, implementation, monitoring, and evaluation leading to better outcomes for people affected by problem substance use. </a:t>
            </a:r>
            <a:endParaRPr lang="en-GB" i="1" dirty="0" smtClean="0"/>
          </a:p>
          <a:p>
            <a:endParaRPr lang="en-GB" i="1" dirty="0"/>
          </a:p>
          <a:p>
            <a:endParaRPr lang="en-GB" i="1" dirty="0" smtClean="0"/>
          </a:p>
          <a:p>
            <a:endParaRPr lang="en-GB" i="1" dirty="0"/>
          </a:p>
          <a:p>
            <a:endParaRPr lang="en-GB" i="1" dirty="0" smtClean="0"/>
          </a:p>
          <a:p>
            <a:endParaRPr lang="en-GB" i="1" dirty="0"/>
          </a:p>
          <a:p>
            <a:r>
              <a:rPr lang="en-GB" dirty="0"/>
              <a:t> </a:t>
            </a: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3182" y="3140968"/>
            <a:ext cx="2679368" cy="1744440"/>
          </a:xfrm>
          <a:prstGeom prst="rect">
            <a:avLst/>
          </a:prstGeom>
        </p:spPr>
      </p:pic>
      <p:pic>
        <p:nvPicPr>
          <p:cNvPr id="12" name="Picture 11" descr="https://cdn-icons-png.flaticon.com/512/4337/4337288.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3641" y="3356992"/>
            <a:ext cx="1319917" cy="131991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https://cdn-icons-png.flaticon.com/512/3813/3813747.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81913" y="3266217"/>
            <a:ext cx="1501466" cy="1501466"/>
          </a:xfrm>
          <a:prstGeom prst="rect">
            <a:avLst/>
          </a:prstGeom>
          <a:noFill/>
          <a:extLst>
            <a:ext uri="{909E8E84-426E-40DD-AFC4-6F175D3DCCD1}">
              <a14:hiddenFill xmlns:a14="http://schemas.microsoft.com/office/drawing/2010/main">
                <a:solidFill>
                  <a:srgbClr val="FFFFFF"/>
                </a:solidFill>
              </a14:hiddenFill>
            </a:ext>
          </a:extLst>
        </p:spPr>
      </p:pic>
      <p:sp>
        <p:nvSpPr>
          <p:cNvPr id="16" name="Right Arrow 15"/>
          <p:cNvSpPr/>
          <p:nvPr/>
        </p:nvSpPr>
        <p:spPr>
          <a:xfrm>
            <a:off x="3262261" y="3698864"/>
            <a:ext cx="576064"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9" name="Right Arrow 18"/>
          <p:cNvSpPr/>
          <p:nvPr/>
        </p:nvSpPr>
        <p:spPr>
          <a:xfrm>
            <a:off x="5617817" y="3683860"/>
            <a:ext cx="576064"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105510851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043608" y="5277172"/>
            <a:ext cx="6984776" cy="1392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Placeholder 14"/>
          <p:cNvSpPr>
            <a:spLocks noGrp="1"/>
          </p:cNvSpPr>
          <p:nvPr>
            <p:ph type="body" sz="quarter" idx="13"/>
          </p:nvPr>
        </p:nvSpPr>
        <p:spPr/>
        <p:txBody>
          <a:bodyPr/>
          <a:lstStyle/>
          <a:p>
            <a:r>
              <a:rPr lang="en-GB" dirty="0" smtClean="0"/>
              <a:t>What is the strategic context?</a:t>
            </a:r>
            <a:endParaRPr lang="en-GB"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2780928"/>
            <a:ext cx="1354522" cy="1917766"/>
          </a:xfrm>
          <a:prstGeom prst="rect">
            <a:avLst/>
          </a:prstGeom>
        </p:spPr>
      </p:pic>
      <p:pic>
        <p:nvPicPr>
          <p:cNvPr id="3078" name="Picture 6" descr="Scot Gov Health on Twitter: &quot;A consultation has been launched to seek views  ahead of the creation of the new National Care Service. Take part here ➡️  https://t.co/y0GsMcdFnE https://t.co/xvD0fIXdtJ&quot; / Twitt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52719" y="5571995"/>
            <a:ext cx="1903058" cy="951529"/>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Clare Adamson MSP for Motherwell and Wishaw - Last week, The Scottish  Parliament passed the Redress for Survivors Bill 👉https://bit.ly/3vwZ5Lm  Today, we debate Stage 3 of #UNCRCScotland that would see the Unit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3648" y="5596558"/>
            <a:ext cx="1872208" cy="936104"/>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https://cdn-icons.flaticon.com/png/512/3168/premium/3168380.png?token=exp=1649271010~hmac=8b3ef9b3f8b171577c2d5ff47d38c1f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23927" y="3268783"/>
            <a:ext cx="1824137" cy="182413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62374" y="1011519"/>
            <a:ext cx="1347242" cy="1918800"/>
          </a:xfrm>
          <a:prstGeom prst="rect">
            <a:avLst/>
          </a:prstGeom>
        </p:spPr>
      </p:pic>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76481" y="2780928"/>
            <a:ext cx="1364708" cy="1918800"/>
          </a:xfrm>
          <a:prstGeom prst="rect">
            <a:avLst/>
          </a:prstGeom>
        </p:spPr>
      </p:pic>
    </p:spTree>
    <p:custDataLst>
      <p:tags r:id="rId1"/>
    </p:custDataLst>
    <p:extLst>
      <p:ext uri="{BB962C8B-B14F-4D97-AF65-F5344CB8AC3E}">
        <p14:creationId xmlns:p14="http://schemas.microsoft.com/office/powerpoint/2010/main" val="111448590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292080" y="3429000"/>
            <a:ext cx="3639602" cy="3384376"/>
          </a:xfrm>
          <a:prstGeom prst="roundRect">
            <a:avLst/>
          </a:prstGeom>
          <a:noFill/>
          <a:ln>
            <a:solidFill>
              <a:srgbClr val="FFC24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Placeholder 14"/>
          <p:cNvSpPr>
            <a:spLocks noGrp="1"/>
          </p:cNvSpPr>
          <p:nvPr>
            <p:ph type="body" sz="quarter" idx="13"/>
          </p:nvPr>
        </p:nvSpPr>
        <p:spPr/>
        <p:txBody>
          <a:bodyPr/>
          <a:lstStyle/>
          <a:p>
            <a:r>
              <a:rPr lang="en-GB" dirty="0" smtClean="0"/>
              <a:t>What will the National Collaborative do?</a:t>
            </a:r>
            <a:endParaRPr lang="en-GB" dirty="0"/>
          </a:p>
        </p:txBody>
      </p:sp>
      <p:grpSp>
        <p:nvGrpSpPr>
          <p:cNvPr id="6" name="Group 5"/>
          <p:cNvGrpSpPr/>
          <p:nvPr/>
        </p:nvGrpSpPr>
        <p:grpSpPr>
          <a:xfrm>
            <a:off x="323528" y="1329692"/>
            <a:ext cx="5688632" cy="3228333"/>
            <a:chOff x="1403648" y="1352795"/>
            <a:chExt cx="4824536" cy="2412106"/>
          </a:xfrm>
        </p:grpSpPr>
        <p:graphicFrame>
          <p:nvGraphicFramePr>
            <p:cNvPr id="4" name="Diagram 3"/>
            <p:cNvGraphicFramePr/>
            <p:nvPr>
              <p:extLst/>
            </p:nvPr>
          </p:nvGraphicFramePr>
          <p:xfrm>
            <a:off x="1403648" y="1352795"/>
            <a:ext cx="4824536" cy="24121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24" name="Group 23"/>
            <p:cNvGrpSpPr/>
            <p:nvPr/>
          </p:nvGrpSpPr>
          <p:grpSpPr>
            <a:xfrm rot="5400000">
              <a:off x="2473532" y="2289645"/>
              <a:ext cx="319126" cy="442670"/>
              <a:chOff x="2261736" y="1702697"/>
              <a:chExt cx="319126" cy="442670"/>
            </a:xfrm>
          </p:grpSpPr>
          <p:sp>
            <p:nvSpPr>
              <p:cNvPr id="25" name="Right Arrow 24"/>
              <p:cNvSpPr/>
              <p:nvPr/>
            </p:nvSpPr>
            <p:spPr>
              <a:xfrm rot="10800000">
                <a:off x="2261736" y="1772050"/>
                <a:ext cx="319126" cy="373317"/>
              </a:xfrm>
              <a:prstGeom prst="rightArrow">
                <a:avLst>
                  <a:gd name="adj1" fmla="val 60000"/>
                  <a:gd name="adj2" fmla="val 50000"/>
                </a:avLst>
              </a:prstGeom>
            </p:spPr>
            <p:style>
              <a:lnRef idx="0">
                <a:schemeClr val="accent2">
                  <a:shade val="90000"/>
                  <a:hueOff val="0"/>
                  <a:satOff val="-19999"/>
                  <a:lumOff val="27237"/>
                  <a:alphaOff val="0"/>
                </a:schemeClr>
              </a:lnRef>
              <a:fillRef idx="1">
                <a:schemeClr val="accent2">
                  <a:shade val="90000"/>
                  <a:hueOff val="0"/>
                  <a:satOff val="-19999"/>
                  <a:lumOff val="27237"/>
                  <a:alphaOff val="0"/>
                </a:schemeClr>
              </a:fillRef>
              <a:effectRef idx="0">
                <a:schemeClr val="accent2">
                  <a:shade val="90000"/>
                  <a:hueOff val="0"/>
                  <a:satOff val="-19999"/>
                  <a:lumOff val="27237"/>
                  <a:alphaOff val="0"/>
                </a:schemeClr>
              </a:effectRef>
              <a:fontRef idx="minor">
                <a:schemeClr val="lt1"/>
              </a:fontRef>
            </p:style>
          </p:sp>
          <p:sp>
            <p:nvSpPr>
              <p:cNvPr id="26" name="Right Arrow 4"/>
              <p:cNvSpPr txBox="1"/>
              <p:nvPr/>
            </p:nvSpPr>
            <p:spPr>
              <a:xfrm>
                <a:off x="2357474" y="1702697"/>
                <a:ext cx="223388" cy="2239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p:txBody>
          </p:sp>
        </p:grpSp>
      </p:grpSp>
      <p:pic>
        <p:nvPicPr>
          <p:cNvPr id="4098" name="Picture 2" descr="https://cdn-icons.flaticon.com/png/512/3115/premium/3115608.png?token=exp=1649272956~hmac=b0b3e848fa2975b38219c17acb10709b"/>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796136" y="3691446"/>
            <a:ext cx="640780" cy="64078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cdn-icons-png.flaticon.com/512/4236/4236694.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796136" y="4800788"/>
            <a:ext cx="640800" cy="6408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547398" y="3901197"/>
            <a:ext cx="2232248" cy="369332"/>
          </a:xfrm>
          <a:prstGeom prst="rect">
            <a:avLst/>
          </a:prstGeom>
          <a:noFill/>
        </p:spPr>
        <p:txBody>
          <a:bodyPr wrap="square" rtlCol="0">
            <a:spAutoFit/>
          </a:bodyPr>
          <a:lstStyle/>
          <a:p>
            <a:r>
              <a:rPr lang="en-GB" dirty="0" smtClean="0"/>
              <a:t>Charter of Rights</a:t>
            </a:r>
            <a:endParaRPr lang="en-GB" dirty="0"/>
          </a:p>
        </p:txBody>
      </p:sp>
      <p:sp>
        <p:nvSpPr>
          <p:cNvPr id="28" name="TextBox 27"/>
          <p:cNvSpPr txBox="1"/>
          <p:nvPr/>
        </p:nvSpPr>
        <p:spPr>
          <a:xfrm>
            <a:off x="6402186" y="4936522"/>
            <a:ext cx="2384284" cy="369332"/>
          </a:xfrm>
          <a:prstGeom prst="rect">
            <a:avLst/>
          </a:prstGeom>
          <a:noFill/>
        </p:spPr>
        <p:txBody>
          <a:bodyPr wrap="square" rtlCol="0">
            <a:spAutoFit/>
          </a:bodyPr>
          <a:lstStyle/>
          <a:p>
            <a:pPr algn="ctr"/>
            <a:r>
              <a:rPr lang="en-GB" dirty="0" smtClean="0"/>
              <a:t>Implementation Plan</a:t>
            </a:r>
            <a:endParaRPr lang="en-GB" dirty="0"/>
          </a:p>
        </p:txBody>
      </p:sp>
      <p:pic>
        <p:nvPicPr>
          <p:cNvPr id="1026" name="Picture 2" descr="https://cdn-icons-png.flaticon.com/512/1255/1255637.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796136" y="5891186"/>
            <a:ext cx="691200" cy="69120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6547398" y="6000505"/>
            <a:ext cx="2384284" cy="646331"/>
          </a:xfrm>
          <a:prstGeom prst="rect">
            <a:avLst/>
          </a:prstGeom>
          <a:noFill/>
        </p:spPr>
        <p:txBody>
          <a:bodyPr wrap="square" rtlCol="0">
            <a:spAutoFit/>
          </a:bodyPr>
          <a:lstStyle/>
          <a:p>
            <a:r>
              <a:rPr lang="en-GB" dirty="0" smtClean="0"/>
              <a:t>Monitoring and Evaluation Plan</a:t>
            </a:r>
            <a:endParaRPr lang="en-GB" dirty="0"/>
          </a:p>
        </p:txBody>
      </p:sp>
    </p:spTree>
    <p:custDataLst>
      <p:tags r:id="rId1"/>
    </p:custDataLst>
    <p:extLst>
      <p:ext uri="{BB962C8B-B14F-4D97-AF65-F5344CB8AC3E}">
        <p14:creationId xmlns:p14="http://schemas.microsoft.com/office/powerpoint/2010/main" val="190729605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Flowchart: Connector 70"/>
          <p:cNvSpPr/>
          <p:nvPr/>
        </p:nvSpPr>
        <p:spPr>
          <a:xfrm>
            <a:off x="2501978" y="3364577"/>
            <a:ext cx="1368152" cy="1346986"/>
          </a:xfrm>
          <a:prstGeom prst="flowChartConnector">
            <a:avLst/>
          </a:prstGeom>
          <a:solidFill>
            <a:srgbClr val="6FD7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Flowchart: Connector 69"/>
          <p:cNvSpPr/>
          <p:nvPr/>
        </p:nvSpPr>
        <p:spPr>
          <a:xfrm>
            <a:off x="3869334" y="4164981"/>
            <a:ext cx="1368152" cy="1346986"/>
          </a:xfrm>
          <a:prstGeom prst="flowChartConnector">
            <a:avLst/>
          </a:prstGeom>
          <a:solidFill>
            <a:srgbClr val="E537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Flowchart: Connector 68"/>
          <p:cNvSpPr/>
          <p:nvPr/>
        </p:nvSpPr>
        <p:spPr>
          <a:xfrm>
            <a:off x="5210261" y="3519314"/>
            <a:ext cx="1368152" cy="1346986"/>
          </a:xfrm>
          <a:prstGeom prst="flowChartConnector">
            <a:avLst/>
          </a:prstGeom>
          <a:solidFill>
            <a:srgbClr val="FFC2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Flowchart: Connector 67"/>
          <p:cNvSpPr/>
          <p:nvPr/>
        </p:nvSpPr>
        <p:spPr>
          <a:xfrm>
            <a:off x="5202801" y="2004225"/>
            <a:ext cx="1368152" cy="1346986"/>
          </a:xfrm>
          <a:prstGeom prst="flowChartConnector">
            <a:avLst/>
          </a:prstGeom>
          <a:solidFill>
            <a:srgbClr val="6FD7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Flowchart: Connector 66"/>
          <p:cNvSpPr/>
          <p:nvPr/>
        </p:nvSpPr>
        <p:spPr>
          <a:xfrm>
            <a:off x="3840138" y="1360528"/>
            <a:ext cx="1368152" cy="1346986"/>
          </a:xfrm>
          <a:prstGeom prst="flowChartConnector">
            <a:avLst/>
          </a:prstGeom>
          <a:solidFill>
            <a:srgbClr val="60B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Flowchart: Connector 1"/>
          <p:cNvSpPr/>
          <p:nvPr/>
        </p:nvSpPr>
        <p:spPr>
          <a:xfrm>
            <a:off x="2458249" y="1961238"/>
            <a:ext cx="1368152" cy="1346986"/>
          </a:xfrm>
          <a:prstGeom prst="flowChartConnector">
            <a:avLst/>
          </a:prstGeom>
          <a:solidFill>
            <a:srgbClr val="FFC2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Placeholder 14"/>
          <p:cNvSpPr>
            <a:spLocks noGrp="1"/>
          </p:cNvSpPr>
          <p:nvPr>
            <p:ph type="body" sz="quarter" idx="13"/>
          </p:nvPr>
        </p:nvSpPr>
        <p:spPr>
          <a:xfrm>
            <a:off x="553182" y="586863"/>
            <a:ext cx="8771346" cy="718063"/>
          </a:xfrm>
        </p:spPr>
        <p:txBody>
          <a:bodyPr/>
          <a:lstStyle/>
          <a:p>
            <a:r>
              <a:rPr lang="en-GB" dirty="0" smtClean="0"/>
              <a:t>How can somebody get involved in the National Collaborative?</a:t>
            </a:r>
            <a:endParaRPr lang="en-GB" dirty="0"/>
          </a:p>
        </p:txBody>
      </p:sp>
      <p:grpSp>
        <p:nvGrpSpPr>
          <p:cNvPr id="8" name="Group 7"/>
          <p:cNvGrpSpPr/>
          <p:nvPr/>
        </p:nvGrpSpPr>
        <p:grpSpPr>
          <a:xfrm>
            <a:off x="-1908720" y="1191266"/>
            <a:ext cx="8659382" cy="4943575"/>
            <a:chOff x="4041071" y="1988532"/>
            <a:chExt cx="7260813" cy="4181696"/>
          </a:xfrm>
        </p:grpSpPr>
        <p:sp>
          <p:nvSpPr>
            <p:cNvPr id="11" name="TextBox 10"/>
            <p:cNvSpPr txBox="1"/>
            <p:nvPr/>
          </p:nvSpPr>
          <p:spPr>
            <a:xfrm>
              <a:off x="4041071" y="4376585"/>
              <a:ext cx="1804876" cy="1793643"/>
            </a:xfrm>
            <a:prstGeom prst="rect">
              <a:avLst/>
            </a:prstGeom>
            <a:noFill/>
          </p:spPr>
          <p:txBody>
            <a:bodyPr wrap="square" lIns="0" tIns="0" rIns="0" bIns="0" rtlCol="0">
              <a:prstTxWarp prst="textArchDown">
                <a:avLst>
                  <a:gd name="adj" fmla="val 16432434"/>
                </a:avLst>
              </a:prstTxWarp>
              <a:noAutofit/>
            </a:bodyPr>
            <a:lstStyle/>
            <a:p>
              <a:pPr marL="0" marR="0" lvl="0" indent="0" algn="ctr" defTabSz="914400" eaLnBrk="0" fontAlgn="base" latinLnBrk="0" hangingPunct="0">
                <a:lnSpc>
                  <a:spcPct val="100000"/>
                </a:lnSpc>
                <a:spcBef>
                  <a:spcPct val="50000"/>
                </a:spcBef>
                <a:spcAft>
                  <a:spcPct val="0"/>
                </a:spcAft>
                <a:buClr>
                  <a:srgbClr val="293947"/>
                </a:buClr>
                <a:buSzTx/>
                <a:buFont typeface="Symbol" pitchFamily="18" charset="2"/>
                <a:buNone/>
                <a:tabLst/>
                <a:defRPr/>
              </a:pPr>
              <a:endParaRPr kumimoji="0" lang="en-GB" sz="1600" b="1" i="0" u="none" strike="noStrike" kern="0" cap="none" spc="0" normalizeH="0" baseline="0" noProof="0" dirty="0">
                <a:ln>
                  <a:noFill/>
                </a:ln>
                <a:solidFill>
                  <a:schemeClr val="accent4"/>
                </a:solidFill>
                <a:effectLst/>
                <a:uLnTx/>
                <a:uFillTx/>
                <a:latin typeface="+mj-lt"/>
              </a:endParaRPr>
            </a:p>
          </p:txBody>
        </p:sp>
        <p:sp>
          <p:nvSpPr>
            <p:cNvPr id="19" name="TextBox 18"/>
            <p:cNvSpPr txBox="1"/>
            <p:nvPr/>
          </p:nvSpPr>
          <p:spPr>
            <a:xfrm>
              <a:off x="8825800" y="1988532"/>
              <a:ext cx="1240868" cy="1233145"/>
            </a:xfrm>
            <a:prstGeom prst="rect">
              <a:avLst/>
            </a:prstGeom>
            <a:noFill/>
          </p:spPr>
          <p:txBody>
            <a:bodyPr wrap="square" lIns="0" tIns="0" rIns="0" bIns="0" rtlCol="0" anchor="ctr">
              <a:prstTxWarp prst="textArchUp">
                <a:avLst>
                  <a:gd name="adj" fmla="val 5717063"/>
                </a:avLst>
              </a:prstTxWarp>
              <a:noAutofit/>
            </a:bodyPr>
            <a:lstStyle/>
            <a:p>
              <a:pPr marL="0" marR="0" lvl="0" indent="0" algn="ctr" defTabSz="914400" eaLnBrk="0" fontAlgn="base" latinLnBrk="0" hangingPunct="0">
                <a:lnSpc>
                  <a:spcPct val="100000"/>
                </a:lnSpc>
                <a:spcBef>
                  <a:spcPct val="50000"/>
                </a:spcBef>
                <a:spcAft>
                  <a:spcPct val="0"/>
                </a:spcAft>
                <a:buClr>
                  <a:srgbClr val="293947"/>
                </a:buClr>
                <a:buSzTx/>
                <a:buFont typeface="Symbol" pitchFamily="18" charset="2"/>
                <a:buNone/>
                <a:tabLst/>
                <a:defRPr/>
              </a:pPr>
              <a:r>
                <a:rPr kumimoji="0" lang="en-GB" sz="1100" b="0" i="0" u="none" strike="noStrike" kern="0" cap="none" spc="0" normalizeH="0" baseline="0" noProof="0" dirty="0">
                  <a:ln>
                    <a:noFill/>
                  </a:ln>
                  <a:effectLst/>
                  <a:uLnTx/>
                  <a:uFillTx/>
                </a:rPr>
                <a:t> </a:t>
              </a:r>
              <a:r>
                <a:rPr kumimoji="0" lang="en-GB" sz="1100" b="0" i="0" u="none" strike="noStrike" kern="0" cap="none" spc="0" normalizeH="0" noProof="0" dirty="0" smtClean="0">
                  <a:ln>
                    <a:noFill/>
                  </a:ln>
                  <a:effectLst/>
                  <a:uLnTx/>
                  <a:uFillTx/>
                </a:rPr>
                <a:t> </a:t>
              </a:r>
              <a:r>
                <a:rPr kumimoji="0" lang="en-GB" sz="1100" b="0" i="0" u="none" strike="noStrike" kern="0" cap="none" spc="0" normalizeH="0" baseline="0" noProof="0" dirty="0" smtClean="0">
                  <a:ln>
                    <a:noFill/>
                  </a:ln>
                  <a:effectLst/>
                  <a:uLnTx/>
                  <a:uFillTx/>
                </a:rPr>
                <a:t> </a:t>
              </a:r>
              <a:r>
                <a:rPr lang="en-GB" sz="1100" kern="0" dirty="0" smtClean="0"/>
                <a:t>Network of “Critical Friends”</a:t>
              </a:r>
              <a:endParaRPr kumimoji="0" lang="en-GB" sz="1100" b="0" i="0" u="none" strike="noStrike" kern="0" cap="none" spc="0" normalizeH="0" baseline="0" noProof="0" dirty="0">
                <a:ln>
                  <a:noFill/>
                </a:ln>
                <a:effectLst/>
                <a:uLnTx/>
                <a:uFillTx/>
              </a:endParaRPr>
            </a:p>
          </p:txBody>
        </p:sp>
        <p:sp>
          <p:nvSpPr>
            <p:cNvPr id="20" name="TextBox 19"/>
            <p:cNvSpPr txBox="1"/>
            <p:nvPr/>
          </p:nvSpPr>
          <p:spPr>
            <a:xfrm rot="18842840">
              <a:off x="9980244" y="3936628"/>
              <a:ext cx="1251812" cy="1250116"/>
            </a:xfrm>
            <a:prstGeom prst="rect">
              <a:avLst/>
            </a:prstGeom>
            <a:noFill/>
          </p:spPr>
          <p:txBody>
            <a:bodyPr wrap="square" lIns="0" tIns="0" rIns="0" bIns="0" rtlCol="0" anchor="ctr">
              <a:prstTxWarp prst="textArchDown">
                <a:avLst/>
              </a:prstTxWarp>
              <a:noAutofit/>
            </a:bodyPr>
            <a:lstStyle/>
            <a:p>
              <a:pPr marL="0" marR="0" lvl="0" indent="0" algn="ctr" defTabSz="914400" eaLnBrk="0" fontAlgn="base" latinLnBrk="0" hangingPunct="0">
                <a:lnSpc>
                  <a:spcPct val="100000"/>
                </a:lnSpc>
                <a:spcBef>
                  <a:spcPct val="50000"/>
                </a:spcBef>
                <a:spcAft>
                  <a:spcPct val="0"/>
                </a:spcAft>
                <a:buClr>
                  <a:srgbClr val="293947"/>
                </a:buClr>
                <a:buSzTx/>
                <a:buFont typeface="Symbol" pitchFamily="18" charset="2"/>
                <a:buNone/>
                <a:tabLst/>
                <a:defRPr/>
              </a:pPr>
              <a:r>
                <a:rPr lang="en-GB" sz="1100" kern="0" dirty="0" smtClean="0"/>
                <a:t>Reference groups online</a:t>
              </a:r>
              <a:endParaRPr kumimoji="0" lang="en-GB" sz="1100" b="0" i="0" u="none" strike="noStrike" kern="0" cap="none" spc="0" normalizeH="0" baseline="0" noProof="0" dirty="0">
                <a:ln>
                  <a:noFill/>
                </a:ln>
                <a:effectLst/>
                <a:uLnTx/>
                <a:uFillTx/>
              </a:endParaRPr>
            </a:p>
          </p:txBody>
        </p:sp>
        <p:sp>
          <p:nvSpPr>
            <p:cNvPr id="21" name="TextBox 20"/>
            <p:cNvSpPr txBox="1"/>
            <p:nvPr/>
          </p:nvSpPr>
          <p:spPr>
            <a:xfrm rot="2773732">
              <a:off x="7609513" y="3782619"/>
              <a:ext cx="1291868" cy="1306663"/>
            </a:xfrm>
            <a:prstGeom prst="rect">
              <a:avLst/>
            </a:prstGeom>
            <a:noFill/>
          </p:spPr>
          <p:txBody>
            <a:bodyPr wrap="square" lIns="0" tIns="0" rIns="0" bIns="0" rtlCol="0" anchor="ctr">
              <a:prstTxWarp prst="textArchDown">
                <a:avLst/>
              </a:prstTxWarp>
              <a:noAutofit/>
            </a:bodyPr>
            <a:lstStyle/>
            <a:p>
              <a:pPr marL="0" marR="0" lvl="0" indent="0" algn="ctr" defTabSz="914400" eaLnBrk="0" fontAlgn="base" latinLnBrk="0" hangingPunct="0">
                <a:lnSpc>
                  <a:spcPct val="100000"/>
                </a:lnSpc>
                <a:spcBef>
                  <a:spcPct val="50000"/>
                </a:spcBef>
                <a:spcAft>
                  <a:spcPct val="0"/>
                </a:spcAft>
                <a:buClr>
                  <a:srgbClr val="293947"/>
                </a:buClr>
                <a:buSzTx/>
                <a:buFont typeface="Symbol" pitchFamily="18" charset="2"/>
                <a:buNone/>
                <a:tabLst/>
                <a:defRPr/>
              </a:pPr>
              <a:r>
                <a:rPr kumimoji="0" lang="en-GB" sz="1100" b="0" i="0" u="none" strike="noStrike" kern="0" cap="none" spc="0" normalizeH="0" baseline="0" noProof="0" dirty="0" smtClean="0">
                  <a:ln>
                    <a:noFill/>
                  </a:ln>
                  <a:effectLst/>
                  <a:uLnTx/>
                  <a:uFillTx/>
                </a:rPr>
                <a:t>Coordination and Communities Team         </a:t>
              </a:r>
              <a:endParaRPr kumimoji="0" lang="en-GB" sz="1100" b="0" i="0" u="none" strike="noStrike" kern="0" cap="none" spc="0" normalizeH="0" baseline="0" noProof="0" dirty="0">
                <a:ln>
                  <a:noFill/>
                </a:ln>
                <a:effectLst/>
                <a:uLnTx/>
                <a:uFillTx/>
              </a:endParaRPr>
            </a:p>
          </p:txBody>
        </p:sp>
        <p:sp>
          <p:nvSpPr>
            <p:cNvPr id="22" name="TextBox 21"/>
            <p:cNvSpPr txBox="1"/>
            <p:nvPr/>
          </p:nvSpPr>
          <p:spPr>
            <a:xfrm>
              <a:off x="8841868" y="4536687"/>
              <a:ext cx="1242100" cy="1234367"/>
            </a:xfrm>
            <a:prstGeom prst="rect">
              <a:avLst/>
            </a:prstGeom>
            <a:noFill/>
          </p:spPr>
          <p:txBody>
            <a:bodyPr wrap="square" lIns="0" tIns="0" rIns="0" bIns="0" rtlCol="0" anchor="ctr">
              <a:prstTxWarp prst="textArchDown">
                <a:avLst/>
              </a:prstTxWarp>
              <a:noAutofit/>
            </a:bodyPr>
            <a:lstStyle/>
            <a:p>
              <a:pPr marL="0" marR="0" lvl="0" indent="0" algn="ctr" defTabSz="914400" eaLnBrk="0" fontAlgn="base" latinLnBrk="0" hangingPunct="0">
                <a:lnSpc>
                  <a:spcPct val="100000"/>
                </a:lnSpc>
                <a:spcBef>
                  <a:spcPct val="50000"/>
                </a:spcBef>
                <a:spcAft>
                  <a:spcPct val="0"/>
                </a:spcAft>
                <a:buClr>
                  <a:srgbClr val="293947"/>
                </a:buClr>
                <a:buSzTx/>
                <a:buFont typeface="Symbol" pitchFamily="18" charset="2"/>
                <a:buNone/>
                <a:tabLst/>
                <a:defRPr/>
              </a:pPr>
              <a:r>
                <a:rPr lang="en-GB" sz="1100" kern="0" dirty="0" smtClean="0"/>
                <a:t>Change Team</a:t>
              </a:r>
              <a:endParaRPr kumimoji="0" lang="en-GB" sz="1100" b="0" i="0" u="none" strike="noStrike" kern="0" cap="none" spc="0" normalizeH="0" baseline="0" noProof="0" dirty="0">
                <a:ln>
                  <a:noFill/>
                </a:ln>
                <a:effectLst/>
                <a:uLnTx/>
                <a:uFillTx/>
              </a:endParaRPr>
            </a:p>
          </p:txBody>
        </p:sp>
        <p:sp>
          <p:nvSpPr>
            <p:cNvPr id="23" name="TextBox 22"/>
            <p:cNvSpPr txBox="1"/>
            <p:nvPr/>
          </p:nvSpPr>
          <p:spPr>
            <a:xfrm rot="3105125">
              <a:off x="10063650" y="2584339"/>
              <a:ext cx="1234369" cy="1242099"/>
            </a:xfrm>
            <a:prstGeom prst="rect">
              <a:avLst/>
            </a:prstGeom>
            <a:noFill/>
          </p:spPr>
          <p:txBody>
            <a:bodyPr wrap="square" lIns="0" tIns="0" rIns="0" bIns="0" rtlCol="0" anchor="ctr">
              <a:prstTxWarp prst="textArchUp">
                <a:avLst/>
              </a:prstTxWarp>
              <a:noAutofit/>
            </a:bodyPr>
            <a:lstStyle/>
            <a:p>
              <a:pPr marL="0" marR="0" lvl="0" indent="0" algn="ctr" defTabSz="914400" eaLnBrk="0" fontAlgn="base" latinLnBrk="0" hangingPunct="0">
                <a:lnSpc>
                  <a:spcPct val="100000"/>
                </a:lnSpc>
                <a:spcBef>
                  <a:spcPct val="50000"/>
                </a:spcBef>
                <a:spcAft>
                  <a:spcPct val="0"/>
                </a:spcAft>
                <a:buClr>
                  <a:srgbClr val="293947"/>
                </a:buClr>
                <a:buSzTx/>
                <a:buFont typeface="Symbol" pitchFamily="18" charset="2"/>
                <a:buNone/>
                <a:tabLst/>
                <a:defRPr/>
              </a:pPr>
              <a:r>
                <a:rPr kumimoji="0" lang="en-GB" sz="1100" b="0" i="0" u="none" strike="noStrike" kern="0" cap="none" spc="0" normalizeH="0" baseline="0" noProof="0" dirty="0">
                  <a:ln>
                    <a:noFill/>
                  </a:ln>
                  <a:effectLst/>
                  <a:uLnTx/>
                  <a:uFillTx/>
                </a:rPr>
                <a:t>       </a:t>
              </a:r>
              <a:r>
                <a:rPr kumimoji="0" lang="en-GB" sz="1100" b="0" i="0" u="none" strike="noStrike" kern="0" cap="none" spc="0" normalizeH="0" baseline="0" noProof="0" dirty="0" smtClean="0">
                  <a:ln>
                    <a:noFill/>
                  </a:ln>
                  <a:effectLst/>
                  <a:uLnTx/>
                  <a:uFillTx/>
                </a:rPr>
                <a:t>Participatory research </a:t>
              </a:r>
              <a:endParaRPr kumimoji="0" lang="en-GB" sz="1100" b="0" i="0" u="none" strike="noStrike" kern="0" cap="none" spc="0" normalizeH="0" baseline="0" noProof="0" dirty="0">
                <a:ln>
                  <a:noFill/>
                </a:ln>
                <a:effectLst/>
                <a:uLnTx/>
                <a:uFillTx/>
              </a:endParaRPr>
            </a:p>
          </p:txBody>
        </p:sp>
        <p:sp>
          <p:nvSpPr>
            <p:cNvPr id="24" name="TextBox 23"/>
            <p:cNvSpPr txBox="1"/>
            <p:nvPr/>
          </p:nvSpPr>
          <p:spPr>
            <a:xfrm rot="18900000">
              <a:off x="7577227" y="2525239"/>
              <a:ext cx="1242100" cy="1234369"/>
            </a:xfrm>
            <a:prstGeom prst="rect">
              <a:avLst/>
            </a:prstGeom>
            <a:noFill/>
          </p:spPr>
          <p:txBody>
            <a:bodyPr wrap="square" lIns="0" tIns="0" rIns="0" bIns="0" rtlCol="0" anchor="ctr">
              <a:prstTxWarp prst="textArchUp">
                <a:avLst/>
              </a:prstTxWarp>
              <a:noAutofit/>
            </a:bodyPr>
            <a:lstStyle/>
            <a:p>
              <a:pPr marL="0" marR="0" lvl="0" indent="0" algn="ctr" defTabSz="914400" eaLnBrk="0" fontAlgn="base" latinLnBrk="0" hangingPunct="0">
                <a:lnSpc>
                  <a:spcPct val="100000"/>
                </a:lnSpc>
                <a:spcBef>
                  <a:spcPct val="50000"/>
                </a:spcBef>
                <a:spcAft>
                  <a:spcPct val="0"/>
                </a:spcAft>
                <a:buClr>
                  <a:srgbClr val="293947"/>
                </a:buClr>
                <a:buSzTx/>
                <a:buFont typeface="Symbol" pitchFamily="18" charset="2"/>
                <a:buNone/>
                <a:tabLst/>
                <a:defRPr/>
              </a:pPr>
              <a:r>
                <a:rPr lang="en-GB" sz="1100" kern="0" noProof="0" dirty="0" smtClean="0"/>
                <a:t>ADP Panels</a:t>
              </a:r>
              <a:endParaRPr kumimoji="0" lang="en-GB" sz="1100" b="0" i="0" u="none" strike="noStrike" kern="0" cap="none" spc="0" normalizeH="0" baseline="0" noProof="0" dirty="0">
                <a:ln>
                  <a:noFill/>
                </a:ln>
                <a:effectLst/>
                <a:uLnTx/>
                <a:uFillTx/>
              </a:endParaRPr>
            </a:p>
          </p:txBody>
        </p:sp>
        <p:sp>
          <p:nvSpPr>
            <p:cNvPr id="31" name="Rectangle 30"/>
            <p:cNvSpPr/>
            <p:nvPr/>
          </p:nvSpPr>
          <p:spPr>
            <a:xfrm>
              <a:off x="4412020" y="3869357"/>
              <a:ext cx="1065443" cy="221292"/>
            </a:xfrm>
            <a:prstGeom prst="rect">
              <a:avLst/>
            </a:prstGeom>
          </p:spPr>
          <p:txBody>
            <a:bodyPr wrap="square" anchor="ctr">
              <a:spAutoFit/>
            </a:bodyPr>
            <a:lstStyle/>
            <a:p>
              <a:pPr marL="0" marR="0" lvl="0" indent="0" algn="ctr" defTabSz="914400" eaLnBrk="1" fontAlgn="auto" latinLnBrk="0" hangingPunct="1">
                <a:lnSpc>
                  <a:spcPct val="100000"/>
                </a:lnSpc>
                <a:spcBef>
                  <a:spcPts val="0"/>
                </a:spcBef>
                <a:spcAft>
                  <a:spcPts val="0"/>
                </a:spcAft>
                <a:buClr>
                  <a:srgbClr val="DE1D0E"/>
                </a:buClr>
                <a:buSzTx/>
                <a:buFont typeface="Symbol" pitchFamily="18" charset="2"/>
                <a:buNone/>
                <a:tabLst/>
                <a:defRPr/>
              </a:pPr>
              <a:endParaRPr kumimoji="0" lang="en-GB" sz="1100" b="1" i="0" u="none" strike="noStrike" kern="0" cap="none" spc="0" normalizeH="0" baseline="0" noProof="0" dirty="0">
                <a:ln>
                  <a:noFill/>
                </a:ln>
                <a:effectLst/>
                <a:uLnTx/>
                <a:uFillTx/>
                <a:latin typeface="+mj-lt"/>
              </a:endParaRPr>
            </a:p>
          </p:txBody>
        </p:sp>
        <p:sp>
          <p:nvSpPr>
            <p:cNvPr id="33" name="Freeform 28"/>
            <p:cNvSpPr>
              <a:spLocks noEditPoints="1"/>
            </p:cNvSpPr>
            <p:nvPr/>
          </p:nvSpPr>
          <p:spPr bwMode="auto">
            <a:xfrm>
              <a:off x="5736006" y="3088471"/>
              <a:ext cx="621233" cy="515210"/>
            </a:xfrm>
            <a:custGeom>
              <a:avLst/>
              <a:gdLst>
                <a:gd name="T0" fmla="*/ 88 w 232"/>
                <a:gd name="T1" fmla="*/ 96 h 192"/>
                <a:gd name="T2" fmla="*/ 24 w 232"/>
                <a:gd name="T3" fmla="*/ 96 h 192"/>
                <a:gd name="T4" fmla="*/ 56 w 232"/>
                <a:gd name="T5" fmla="*/ 72 h 192"/>
                <a:gd name="T6" fmla="*/ 56 w 232"/>
                <a:gd name="T7" fmla="*/ 120 h 192"/>
                <a:gd name="T8" fmla="*/ 56 w 232"/>
                <a:gd name="T9" fmla="*/ 72 h 192"/>
                <a:gd name="T10" fmla="*/ 104 w 232"/>
                <a:gd name="T11" fmla="*/ 64 h 192"/>
                <a:gd name="T12" fmla="*/ 105 w 232"/>
                <a:gd name="T13" fmla="*/ 121 h 192"/>
                <a:gd name="T14" fmla="*/ 108 w 232"/>
                <a:gd name="T15" fmla="*/ 128 h 192"/>
                <a:gd name="T16" fmla="*/ 232 w 232"/>
                <a:gd name="T17" fmla="*/ 64 h 192"/>
                <a:gd name="T18" fmla="*/ 168 w 232"/>
                <a:gd name="T19" fmla="*/ 120 h 192"/>
                <a:gd name="T20" fmla="*/ 128 w 232"/>
                <a:gd name="T21" fmla="*/ 109 h 192"/>
                <a:gd name="T22" fmla="*/ 128 w 232"/>
                <a:gd name="T23" fmla="*/ 104 h 192"/>
                <a:gd name="T24" fmla="*/ 168 w 232"/>
                <a:gd name="T25" fmla="*/ 8 h 192"/>
                <a:gd name="T26" fmla="*/ 168 w 232"/>
                <a:gd name="T27" fmla="*/ 120 h 192"/>
                <a:gd name="T28" fmla="*/ 136 w 232"/>
                <a:gd name="T29" fmla="*/ 64 h 192"/>
                <a:gd name="T30" fmla="*/ 152 w 232"/>
                <a:gd name="T31" fmla="*/ 64 h 192"/>
                <a:gd name="T32" fmla="*/ 168 w 232"/>
                <a:gd name="T33" fmla="*/ 56 h 192"/>
                <a:gd name="T34" fmla="*/ 168 w 232"/>
                <a:gd name="T35" fmla="*/ 72 h 192"/>
                <a:gd name="T36" fmla="*/ 168 w 232"/>
                <a:gd name="T37" fmla="*/ 56 h 192"/>
                <a:gd name="T38" fmla="*/ 168 w 232"/>
                <a:gd name="T39" fmla="*/ 64 h 192"/>
                <a:gd name="T40" fmla="*/ 192 w 232"/>
                <a:gd name="T41" fmla="*/ 56 h 192"/>
                <a:gd name="T42" fmla="*/ 192 w 232"/>
                <a:gd name="T43" fmla="*/ 72 h 192"/>
                <a:gd name="T44" fmla="*/ 192 w 232"/>
                <a:gd name="T45" fmla="*/ 56 h 192"/>
                <a:gd name="T46" fmla="*/ 81 w 232"/>
                <a:gd name="T47" fmla="*/ 128 h 192"/>
                <a:gd name="T48" fmla="*/ 56 w 232"/>
                <a:gd name="T49" fmla="*/ 150 h 192"/>
                <a:gd name="T50" fmla="*/ 31 w 232"/>
                <a:gd name="T51" fmla="*/ 128 h 192"/>
                <a:gd name="T52" fmla="*/ 0 w 232"/>
                <a:gd name="T53" fmla="*/ 154 h 192"/>
                <a:gd name="T54" fmla="*/ 1 w 232"/>
                <a:gd name="T55" fmla="*/ 191 h 192"/>
                <a:gd name="T56" fmla="*/ 24 w 232"/>
                <a:gd name="T57" fmla="*/ 192 h 192"/>
                <a:gd name="T58" fmla="*/ 24 w 232"/>
                <a:gd name="T59" fmla="*/ 192 h 192"/>
                <a:gd name="T60" fmla="*/ 111 w 232"/>
                <a:gd name="T61" fmla="*/ 191 h 192"/>
                <a:gd name="T62" fmla="*/ 112 w 232"/>
                <a:gd name="T63" fmla="*/ 154 h 192"/>
                <a:gd name="T64" fmla="*/ 104 w 232"/>
                <a:gd name="T65" fmla="*/ 184 h 192"/>
                <a:gd name="T66" fmla="*/ 92 w 232"/>
                <a:gd name="T67" fmla="*/ 164 h 192"/>
                <a:gd name="T68" fmla="*/ 84 w 232"/>
                <a:gd name="T69" fmla="*/ 164 h 192"/>
                <a:gd name="T70" fmla="*/ 28 w 232"/>
                <a:gd name="T71" fmla="*/ 184 h 192"/>
                <a:gd name="T72" fmla="*/ 24 w 232"/>
                <a:gd name="T73" fmla="*/ 160 h 192"/>
                <a:gd name="T74" fmla="*/ 20 w 232"/>
                <a:gd name="T75" fmla="*/ 184 h 192"/>
                <a:gd name="T76" fmla="*/ 8 w 232"/>
                <a:gd name="T77" fmla="*/ 154 h 192"/>
                <a:gd name="T78" fmla="*/ 31 w 232"/>
                <a:gd name="T79" fmla="*/ 137 h 192"/>
                <a:gd name="T80" fmla="*/ 56 w 232"/>
                <a:gd name="T81" fmla="*/ 160 h 192"/>
                <a:gd name="T82" fmla="*/ 81 w 232"/>
                <a:gd name="T83" fmla="*/ 137 h 192"/>
                <a:gd name="T84" fmla="*/ 104 w 232"/>
                <a:gd name="T85" fmla="*/ 154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2" h="192">
                  <a:moveTo>
                    <a:pt x="56" y="128"/>
                  </a:moveTo>
                  <a:cubicBezTo>
                    <a:pt x="74" y="128"/>
                    <a:pt x="88" y="114"/>
                    <a:pt x="88" y="96"/>
                  </a:cubicBezTo>
                  <a:cubicBezTo>
                    <a:pt x="88" y="78"/>
                    <a:pt x="74" y="64"/>
                    <a:pt x="56" y="64"/>
                  </a:cubicBezTo>
                  <a:cubicBezTo>
                    <a:pt x="38" y="64"/>
                    <a:pt x="24" y="78"/>
                    <a:pt x="24" y="96"/>
                  </a:cubicBezTo>
                  <a:cubicBezTo>
                    <a:pt x="24" y="114"/>
                    <a:pt x="38" y="128"/>
                    <a:pt x="56" y="128"/>
                  </a:cubicBezTo>
                  <a:close/>
                  <a:moveTo>
                    <a:pt x="56" y="72"/>
                  </a:moveTo>
                  <a:cubicBezTo>
                    <a:pt x="69" y="72"/>
                    <a:pt x="80" y="83"/>
                    <a:pt x="80" y="96"/>
                  </a:cubicBezTo>
                  <a:cubicBezTo>
                    <a:pt x="80" y="109"/>
                    <a:pt x="69" y="120"/>
                    <a:pt x="56" y="120"/>
                  </a:cubicBezTo>
                  <a:cubicBezTo>
                    <a:pt x="43" y="120"/>
                    <a:pt x="32" y="109"/>
                    <a:pt x="32" y="96"/>
                  </a:cubicBezTo>
                  <a:cubicBezTo>
                    <a:pt x="32" y="83"/>
                    <a:pt x="43" y="72"/>
                    <a:pt x="56" y="72"/>
                  </a:cubicBezTo>
                  <a:close/>
                  <a:moveTo>
                    <a:pt x="168" y="0"/>
                  </a:moveTo>
                  <a:cubicBezTo>
                    <a:pt x="133" y="0"/>
                    <a:pt x="104" y="29"/>
                    <a:pt x="104" y="64"/>
                  </a:cubicBezTo>
                  <a:cubicBezTo>
                    <a:pt x="104" y="80"/>
                    <a:pt x="110" y="95"/>
                    <a:pt x="120" y="106"/>
                  </a:cubicBezTo>
                  <a:cubicBezTo>
                    <a:pt x="105" y="121"/>
                    <a:pt x="105" y="121"/>
                    <a:pt x="105" y="121"/>
                  </a:cubicBezTo>
                  <a:cubicBezTo>
                    <a:pt x="104" y="122"/>
                    <a:pt x="104" y="124"/>
                    <a:pt x="104" y="126"/>
                  </a:cubicBezTo>
                  <a:cubicBezTo>
                    <a:pt x="105" y="127"/>
                    <a:pt x="106" y="128"/>
                    <a:pt x="108" y="128"/>
                  </a:cubicBezTo>
                  <a:cubicBezTo>
                    <a:pt x="168" y="128"/>
                    <a:pt x="168" y="128"/>
                    <a:pt x="168" y="128"/>
                  </a:cubicBezTo>
                  <a:cubicBezTo>
                    <a:pt x="203" y="128"/>
                    <a:pt x="232" y="99"/>
                    <a:pt x="232" y="64"/>
                  </a:cubicBezTo>
                  <a:cubicBezTo>
                    <a:pt x="232" y="29"/>
                    <a:pt x="203" y="0"/>
                    <a:pt x="168" y="0"/>
                  </a:cubicBezTo>
                  <a:close/>
                  <a:moveTo>
                    <a:pt x="168" y="120"/>
                  </a:moveTo>
                  <a:cubicBezTo>
                    <a:pt x="118" y="120"/>
                    <a:pt x="118" y="120"/>
                    <a:pt x="118" y="120"/>
                  </a:cubicBezTo>
                  <a:cubicBezTo>
                    <a:pt x="128" y="109"/>
                    <a:pt x="128" y="109"/>
                    <a:pt x="128" y="109"/>
                  </a:cubicBezTo>
                  <a:cubicBezTo>
                    <a:pt x="129" y="108"/>
                    <a:pt x="130" y="107"/>
                    <a:pt x="130" y="106"/>
                  </a:cubicBezTo>
                  <a:cubicBezTo>
                    <a:pt x="130" y="105"/>
                    <a:pt x="129" y="104"/>
                    <a:pt x="128" y="104"/>
                  </a:cubicBezTo>
                  <a:cubicBezTo>
                    <a:pt x="118" y="93"/>
                    <a:pt x="112" y="79"/>
                    <a:pt x="112" y="64"/>
                  </a:cubicBezTo>
                  <a:cubicBezTo>
                    <a:pt x="112" y="33"/>
                    <a:pt x="137" y="8"/>
                    <a:pt x="168" y="8"/>
                  </a:cubicBezTo>
                  <a:cubicBezTo>
                    <a:pt x="199" y="8"/>
                    <a:pt x="224" y="33"/>
                    <a:pt x="224" y="64"/>
                  </a:cubicBezTo>
                  <a:cubicBezTo>
                    <a:pt x="224" y="95"/>
                    <a:pt x="199" y="120"/>
                    <a:pt x="168" y="120"/>
                  </a:cubicBezTo>
                  <a:close/>
                  <a:moveTo>
                    <a:pt x="144" y="56"/>
                  </a:moveTo>
                  <a:cubicBezTo>
                    <a:pt x="140" y="56"/>
                    <a:pt x="136" y="60"/>
                    <a:pt x="136" y="64"/>
                  </a:cubicBezTo>
                  <a:cubicBezTo>
                    <a:pt x="136" y="68"/>
                    <a:pt x="140" y="72"/>
                    <a:pt x="144" y="72"/>
                  </a:cubicBezTo>
                  <a:cubicBezTo>
                    <a:pt x="148" y="72"/>
                    <a:pt x="152" y="68"/>
                    <a:pt x="152" y="64"/>
                  </a:cubicBezTo>
                  <a:cubicBezTo>
                    <a:pt x="152" y="60"/>
                    <a:pt x="148" y="56"/>
                    <a:pt x="144" y="56"/>
                  </a:cubicBezTo>
                  <a:close/>
                  <a:moveTo>
                    <a:pt x="168" y="56"/>
                  </a:moveTo>
                  <a:cubicBezTo>
                    <a:pt x="164" y="56"/>
                    <a:pt x="160" y="60"/>
                    <a:pt x="160" y="64"/>
                  </a:cubicBezTo>
                  <a:cubicBezTo>
                    <a:pt x="160" y="68"/>
                    <a:pt x="164" y="72"/>
                    <a:pt x="168" y="72"/>
                  </a:cubicBezTo>
                  <a:cubicBezTo>
                    <a:pt x="172" y="72"/>
                    <a:pt x="176" y="68"/>
                    <a:pt x="176" y="64"/>
                  </a:cubicBezTo>
                  <a:cubicBezTo>
                    <a:pt x="176" y="60"/>
                    <a:pt x="172" y="56"/>
                    <a:pt x="168" y="56"/>
                  </a:cubicBezTo>
                  <a:close/>
                  <a:moveTo>
                    <a:pt x="168" y="64"/>
                  </a:moveTo>
                  <a:cubicBezTo>
                    <a:pt x="168" y="64"/>
                    <a:pt x="168" y="64"/>
                    <a:pt x="168" y="64"/>
                  </a:cubicBezTo>
                  <a:cubicBezTo>
                    <a:pt x="168" y="64"/>
                    <a:pt x="168" y="64"/>
                    <a:pt x="168" y="64"/>
                  </a:cubicBezTo>
                  <a:close/>
                  <a:moveTo>
                    <a:pt x="192" y="56"/>
                  </a:moveTo>
                  <a:cubicBezTo>
                    <a:pt x="188" y="56"/>
                    <a:pt x="184" y="60"/>
                    <a:pt x="184" y="64"/>
                  </a:cubicBezTo>
                  <a:cubicBezTo>
                    <a:pt x="184" y="68"/>
                    <a:pt x="188" y="72"/>
                    <a:pt x="192" y="72"/>
                  </a:cubicBezTo>
                  <a:cubicBezTo>
                    <a:pt x="196" y="72"/>
                    <a:pt x="200" y="68"/>
                    <a:pt x="200" y="64"/>
                  </a:cubicBezTo>
                  <a:cubicBezTo>
                    <a:pt x="200" y="60"/>
                    <a:pt x="196" y="56"/>
                    <a:pt x="192" y="56"/>
                  </a:cubicBezTo>
                  <a:close/>
                  <a:moveTo>
                    <a:pt x="97" y="133"/>
                  </a:moveTo>
                  <a:cubicBezTo>
                    <a:pt x="81" y="128"/>
                    <a:pt x="81" y="128"/>
                    <a:pt x="81" y="128"/>
                  </a:cubicBezTo>
                  <a:cubicBezTo>
                    <a:pt x="80" y="128"/>
                    <a:pt x="78" y="128"/>
                    <a:pt x="77" y="129"/>
                  </a:cubicBezTo>
                  <a:cubicBezTo>
                    <a:pt x="56" y="150"/>
                    <a:pt x="56" y="150"/>
                    <a:pt x="56" y="150"/>
                  </a:cubicBezTo>
                  <a:cubicBezTo>
                    <a:pt x="35" y="129"/>
                    <a:pt x="35" y="129"/>
                    <a:pt x="35" y="129"/>
                  </a:cubicBezTo>
                  <a:cubicBezTo>
                    <a:pt x="34" y="128"/>
                    <a:pt x="32" y="128"/>
                    <a:pt x="31" y="128"/>
                  </a:cubicBezTo>
                  <a:cubicBezTo>
                    <a:pt x="15" y="133"/>
                    <a:pt x="15" y="133"/>
                    <a:pt x="15" y="133"/>
                  </a:cubicBezTo>
                  <a:cubicBezTo>
                    <a:pt x="6" y="136"/>
                    <a:pt x="0" y="144"/>
                    <a:pt x="0" y="154"/>
                  </a:cubicBezTo>
                  <a:cubicBezTo>
                    <a:pt x="0" y="188"/>
                    <a:pt x="0" y="188"/>
                    <a:pt x="0" y="188"/>
                  </a:cubicBezTo>
                  <a:cubicBezTo>
                    <a:pt x="0" y="189"/>
                    <a:pt x="0" y="190"/>
                    <a:pt x="1" y="191"/>
                  </a:cubicBezTo>
                  <a:cubicBezTo>
                    <a:pt x="2" y="192"/>
                    <a:pt x="3" y="192"/>
                    <a:pt x="4" y="192"/>
                  </a:cubicBezTo>
                  <a:cubicBezTo>
                    <a:pt x="24" y="192"/>
                    <a:pt x="24" y="192"/>
                    <a:pt x="24" y="192"/>
                  </a:cubicBezTo>
                  <a:cubicBezTo>
                    <a:pt x="24" y="192"/>
                    <a:pt x="24" y="192"/>
                    <a:pt x="24" y="192"/>
                  </a:cubicBezTo>
                  <a:cubicBezTo>
                    <a:pt x="24" y="192"/>
                    <a:pt x="24" y="192"/>
                    <a:pt x="24" y="192"/>
                  </a:cubicBezTo>
                  <a:cubicBezTo>
                    <a:pt x="108" y="192"/>
                    <a:pt x="108" y="192"/>
                    <a:pt x="108" y="192"/>
                  </a:cubicBezTo>
                  <a:cubicBezTo>
                    <a:pt x="109" y="192"/>
                    <a:pt x="110" y="192"/>
                    <a:pt x="111" y="191"/>
                  </a:cubicBezTo>
                  <a:cubicBezTo>
                    <a:pt x="112" y="190"/>
                    <a:pt x="112" y="189"/>
                    <a:pt x="112" y="188"/>
                  </a:cubicBezTo>
                  <a:cubicBezTo>
                    <a:pt x="112" y="154"/>
                    <a:pt x="112" y="154"/>
                    <a:pt x="112" y="154"/>
                  </a:cubicBezTo>
                  <a:cubicBezTo>
                    <a:pt x="112" y="144"/>
                    <a:pt x="106" y="136"/>
                    <a:pt x="97" y="133"/>
                  </a:cubicBezTo>
                  <a:close/>
                  <a:moveTo>
                    <a:pt x="104" y="184"/>
                  </a:moveTo>
                  <a:cubicBezTo>
                    <a:pt x="92" y="184"/>
                    <a:pt x="92" y="184"/>
                    <a:pt x="92" y="184"/>
                  </a:cubicBezTo>
                  <a:cubicBezTo>
                    <a:pt x="92" y="164"/>
                    <a:pt x="92" y="164"/>
                    <a:pt x="92" y="164"/>
                  </a:cubicBezTo>
                  <a:cubicBezTo>
                    <a:pt x="92" y="162"/>
                    <a:pt x="90" y="160"/>
                    <a:pt x="88" y="160"/>
                  </a:cubicBezTo>
                  <a:cubicBezTo>
                    <a:pt x="86" y="160"/>
                    <a:pt x="84" y="162"/>
                    <a:pt x="84" y="164"/>
                  </a:cubicBezTo>
                  <a:cubicBezTo>
                    <a:pt x="84" y="184"/>
                    <a:pt x="84" y="184"/>
                    <a:pt x="84" y="184"/>
                  </a:cubicBezTo>
                  <a:cubicBezTo>
                    <a:pt x="28" y="184"/>
                    <a:pt x="28" y="184"/>
                    <a:pt x="28" y="184"/>
                  </a:cubicBezTo>
                  <a:cubicBezTo>
                    <a:pt x="28" y="164"/>
                    <a:pt x="28" y="164"/>
                    <a:pt x="28" y="164"/>
                  </a:cubicBezTo>
                  <a:cubicBezTo>
                    <a:pt x="28" y="162"/>
                    <a:pt x="26" y="160"/>
                    <a:pt x="24" y="160"/>
                  </a:cubicBezTo>
                  <a:cubicBezTo>
                    <a:pt x="22" y="160"/>
                    <a:pt x="20" y="162"/>
                    <a:pt x="20" y="164"/>
                  </a:cubicBezTo>
                  <a:cubicBezTo>
                    <a:pt x="20" y="184"/>
                    <a:pt x="20" y="184"/>
                    <a:pt x="20" y="184"/>
                  </a:cubicBezTo>
                  <a:cubicBezTo>
                    <a:pt x="8" y="184"/>
                    <a:pt x="8" y="184"/>
                    <a:pt x="8" y="184"/>
                  </a:cubicBezTo>
                  <a:cubicBezTo>
                    <a:pt x="8" y="154"/>
                    <a:pt x="8" y="154"/>
                    <a:pt x="8" y="154"/>
                  </a:cubicBezTo>
                  <a:cubicBezTo>
                    <a:pt x="8" y="148"/>
                    <a:pt x="12" y="142"/>
                    <a:pt x="18" y="140"/>
                  </a:cubicBezTo>
                  <a:cubicBezTo>
                    <a:pt x="31" y="137"/>
                    <a:pt x="31" y="137"/>
                    <a:pt x="31" y="137"/>
                  </a:cubicBezTo>
                  <a:cubicBezTo>
                    <a:pt x="53" y="159"/>
                    <a:pt x="53" y="159"/>
                    <a:pt x="53" y="159"/>
                  </a:cubicBezTo>
                  <a:cubicBezTo>
                    <a:pt x="54" y="160"/>
                    <a:pt x="55" y="160"/>
                    <a:pt x="56" y="160"/>
                  </a:cubicBezTo>
                  <a:cubicBezTo>
                    <a:pt x="57" y="160"/>
                    <a:pt x="58" y="160"/>
                    <a:pt x="59" y="159"/>
                  </a:cubicBezTo>
                  <a:cubicBezTo>
                    <a:pt x="81" y="137"/>
                    <a:pt x="81" y="137"/>
                    <a:pt x="81" y="137"/>
                  </a:cubicBezTo>
                  <a:cubicBezTo>
                    <a:pt x="94" y="140"/>
                    <a:pt x="94" y="140"/>
                    <a:pt x="94" y="140"/>
                  </a:cubicBezTo>
                  <a:cubicBezTo>
                    <a:pt x="100" y="142"/>
                    <a:pt x="104" y="148"/>
                    <a:pt x="104" y="154"/>
                  </a:cubicBezTo>
                  <a:lnTo>
                    <a:pt x="104" y="18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47" name="Freeform 144"/>
            <p:cNvSpPr>
              <a:spLocks noEditPoints="1"/>
            </p:cNvSpPr>
            <p:nvPr/>
          </p:nvSpPr>
          <p:spPr bwMode="auto">
            <a:xfrm>
              <a:off x="5959811" y="4391263"/>
              <a:ext cx="167082" cy="170424"/>
            </a:xfrm>
            <a:custGeom>
              <a:avLst/>
              <a:gdLst>
                <a:gd name="T0" fmla="*/ 21 w 42"/>
                <a:gd name="T1" fmla="*/ 43 h 43"/>
                <a:gd name="T2" fmla="*/ 0 w 42"/>
                <a:gd name="T3" fmla="*/ 22 h 43"/>
                <a:gd name="T4" fmla="*/ 21 w 42"/>
                <a:gd name="T5" fmla="*/ 0 h 43"/>
                <a:gd name="T6" fmla="*/ 42 w 42"/>
                <a:gd name="T7" fmla="*/ 22 h 43"/>
                <a:gd name="T8" fmla="*/ 21 w 42"/>
                <a:gd name="T9" fmla="*/ 43 h 43"/>
                <a:gd name="T10" fmla="*/ 21 w 42"/>
                <a:gd name="T11" fmla="*/ 6 h 43"/>
                <a:gd name="T12" fmla="*/ 6 w 42"/>
                <a:gd name="T13" fmla="*/ 22 h 43"/>
                <a:gd name="T14" fmla="*/ 21 w 42"/>
                <a:gd name="T15" fmla="*/ 37 h 43"/>
                <a:gd name="T16" fmla="*/ 36 w 42"/>
                <a:gd name="T17" fmla="*/ 22 h 43"/>
                <a:gd name="T18" fmla="*/ 21 w 42"/>
                <a:gd name="T19" fmla="*/ 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 h="43">
                  <a:moveTo>
                    <a:pt x="21" y="43"/>
                  </a:moveTo>
                  <a:cubicBezTo>
                    <a:pt x="10" y="43"/>
                    <a:pt x="0" y="33"/>
                    <a:pt x="0" y="22"/>
                  </a:cubicBezTo>
                  <a:cubicBezTo>
                    <a:pt x="0" y="10"/>
                    <a:pt x="10" y="0"/>
                    <a:pt x="21" y="0"/>
                  </a:cubicBezTo>
                  <a:cubicBezTo>
                    <a:pt x="33" y="0"/>
                    <a:pt x="42" y="10"/>
                    <a:pt x="42" y="22"/>
                  </a:cubicBezTo>
                  <a:cubicBezTo>
                    <a:pt x="42" y="33"/>
                    <a:pt x="33" y="43"/>
                    <a:pt x="21" y="43"/>
                  </a:cubicBezTo>
                  <a:close/>
                  <a:moveTo>
                    <a:pt x="21" y="6"/>
                  </a:moveTo>
                  <a:cubicBezTo>
                    <a:pt x="13" y="6"/>
                    <a:pt x="6" y="13"/>
                    <a:pt x="6" y="22"/>
                  </a:cubicBezTo>
                  <a:cubicBezTo>
                    <a:pt x="6" y="30"/>
                    <a:pt x="13" y="37"/>
                    <a:pt x="21" y="37"/>
                  </a:cubicBezTo>
                  <a:cubicBezTo>
                    <a:pt x="30" y="37"/>
                    <a:pt x="36" y="30"/>
                    <a:pt x="36" y="22"/>
                  </a:cubicBezTo>
                  <a:cubicBezTo>
                    <a:pt x="36" y="13"/>
                    <a:pt x="30" y="6"/>
                    <a:pt x="21"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8" name="Freeform 145"/>
            <p:cNvSpPr>
              <a:spLocks noEditPoints="1"/>
            </p:cNvSpPr>
            <p:nvPr/>
          </p:nvSpPr>
          <p:spPr bwMode="auto">
            <a:xfrm>
              <a:off x="6003252" y="4309392"/>
              <a:ext cx="83541" cy="106932"/>
            </a:xfrm>
            <a:custGeom>
              <a:avLst/>
              <a:gdLst>
                <a:gd name="T0" fmla="*/ 50 w 50"/>
                <a:gd name="T1" fmla="*/ 64 h 64"/>
                <a:gd name="T2" fmla="*/ 0 w 50"/>
                <a:gd name="T3" fmla="*/ 64 h 64"/>
                <a:gd name="T4" fmla="*/ 0 w 50"/>
                <a:gd name="T5" fmla="*/ 0 h 64"/>
                <a:gd name="T6" fmla="*/ 50 w 50"/>
                <a:gd name="T7" fmla="*/ 0 h 64"/>
                <a:gd name="T8" fmla="*/ 50 w 50"/>
                <a:gd name="T9" fmla="*/ 64 h 64"/>
                <a:gd name="T10" fmla="*/ 15 w 50"/>
                <a:gd name="T11" fmla="*/ 49 h 64"/>
                <a:gd name="T12" fmla="*/ 36 w 50"/>
                <a:gd name="T13" fmla="*/ 49 h 64"/>
                <a:gd name="T14" fmla="*/ 36 w 50"/>
                <a:gd name="T15" fmla="*/ 14 h 64"/>
                <a:gd name="T16" fmla="*/ 15 w 50"/>
                <a:gd name="T17" fmla="*/ 14 h 64"/>
                <a:gd name="T18" fmla="*/ 15 w 50"/>
                <a:gd name="T19" fmla="*/ 4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64">
                  <a:moveTo>
                    <a:pt x="50" y="64"/>
                  </a:moveTo>
                  <a:lnTo>
                    <a:pt x="0" y="64"/>
                  </a:lnTo>
                  <a:lnTo>
                    <a:pt x="0" y="0"/>
                  </a:lnTo>
                  <a:lnTo>
                    <a:pt x="50" y="0"/>
                  </a:lnTo>
                  <a:lnTo>
                    <a:pt x="50" y="64"/>
                  </a:lnTo>
                  <a:close/>
                  <a:moveTo>
                    <a:pt x="15" y="49"/>
                  </a:moveTo>
                  <a:lnTo>
                    <a:pt x="36" y="49"/>
                  </a:lnTo>
                  <a:lnTo>
                    <a:pt x="36" y="14"/>
                  </a:lnTo>
                  <a:lnTo>
                    <a:pt x="15" y="14"/>
                  </a:lnTo>
                  <a:lnTo>
                    <a:pt x="15" y="4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9" name="Rectangle 146"/>
            <p:cNvSpPr>
              <a:spLocks noChangeArrowheads="1"/>
            </p:cNvSpPr>
            <p:nvPr/>
          </p:nvSpPr>
          <p:spPr bwMode="auto">
            <a:xfrm>
              <a:off x="6031656" y="4549990"/>
              <a:ext cx="23391" cy="1219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1" name="Freeform 148"/>
            <p:cNvSpPr>
              <a:spLocks/>
            </p:cNvSpPr>
            <p:nvPr/>
          </p:nvSpPr>
          <p:spPr bwMode="auto">
            <a:xfrm>
              <a:off x="5841182" y="4498195"/>
              <a:ext cx="210523" cy="237256"/>
            </a:xfrm>
            <a:custGeom>
              <a:avLst/>
              <a:gdLst>
                <a:gd name="T0" fmla="*/ 50 w 126"/>
                <a:gd name="T1" fmla="*/ 142 h 142"/>
                <a:gd name="T2" fmla="*/ 0 w 126"/>
                <a:gd name="T3" fmla="*/ 107 h 142"/>
                <a:gd name="T4" fmla="*/ 76 w 126"/>
                <a:gd name="T5" fmla="*/ 0 h 142"/>
                <a:gd name="T6" fmla="*/ 88 w 126"/>
                <a:gd name="T7" fmla="*/ 7 h 142"/>
                <a:gd name="T8" fmla="*/ 22 w 126"/>
                <a:gd name="T9" fmla="*/ 102 h 142"/>
                <a:gd name="T10" fmla="*/ 48 w 126"/>
                <a:gd name="T11" fmla="*/ 121 h 142"/>
                <a:gd name="T12" fmla="*/ 114 w 126"/>
                <a:gd name="T13" fmla="*/ 26 h 142"/>
                <a:gd name="T14" fmla="*/ 126 w 126"/>
                <a:gd name="T15" fmla="*/ 33 h 142"/>
                <a:gd name="T16" fmla="*/ 50 w 126"/>
                <a:gd name="T17"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 h="142">
                  <a:moveTo>
                    <a:pt x="50" y="142"/>
                  </a:moveTo>
                  <a:lnTo>
                    <a:pt x="0" y="107"/>
                  </a:lnTo>
                  <a:lnTo>
                    <a:pt x="76" y="0"/>
                  </a:lnTo>
                  <a:lnTo>
                    <a:pt x="88" y="7"/>
                  </a:lnTo>
                  <a:lnTo>
                    <a:pt x="22" y="102"/>
                  </a:lnTo>
                  <a:lnTo>
                    <a:pt x="48" y="121"/>
                  </a:lnTo>
                  <a:lnTo>
                    <a:pt x="114" y="26"/>
                  </a:lnTo>
                  <a:lnTo>
                    <a:pt x="126" y="33"/>
                  </a:lnTo>
                  <a:lnTo>
                    <a:pt x="50" y="14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3" name="Freeform 150"/>
            <p:cNvSpPr>
              <a:spLocks/>
            </p:cNvSpPr>
            <p:nvPr/>
          </p:nvSpPr>
          <p:spPr bwMode="auto">
            <a:xfrm>
              <a:off x="6153626" y="4671960"/>
              <a:ext cx="86883" cy="269003"/>
            </a:xfrm>
            <a:custGeom>
              <a:avLst/>
              <a:gdLst>
                <a:gd name="T0" fmla="*/ 38 w 52"/>
                <a:gd name="T1" fmla="*/ 161 h 161"/>
                <a:gd name="T2" fmla="*/ 0 w 52"/>
                <a:gd name="T3" fmla="*/ 29 h 161"/>
                <a:gd name="T4" fmla="*/ 14 w 52"/>
                <a:gd name="T5" fmla="*/ 26 h 161"/>
                <a:gd name="T6" fmla="*/ 38 w 52"/>
                <a:gd name="T7" fmla="*/ 109 h 161"/>
                <a:gd name="T8" fmla="*/ 38 w 52"/>
                <a:gd name="T9" fmla="*/ 0 h 161"/>
                <a:gd name="T10" fmla="*/ 52 w 52"/>
                <a:gd name="T11" fmla="*/ 0 h 161"/>
                <a:gd name="T12" fmla="*/ 52 w 52"/>
                <a:gd name="T13" fmla="*/ 161 h 161"/>
                <a:gd name="T14" fmla="*/ 38 w 52"/>
                <a:gd name="T15" fmla="*/ 161 h 1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61">
                  <a:moveTo>
                    <a:pt x="38" y="161"/>
                  </a:moveTo>
                  <a:lnTo>
                    <a:pt x="0" y="29"/>
                  </a:lnTo>
                  <a:lnTo>
                    <a:pt x="14" y="26"/>
                  </a:lnTo>
                  <a:lnTo>
                    <a:pt x="38" y="109"/>
                  </a:lnTo>
                  <a:lnTo>
                    <a:pt x="38" y="0"/>
                  </a:lnTo>
                  <a:lnTo>
                    <a:pt x="52" y="0"/>
                  </a:lnTo>
                  <a:lnTo>
                    <a:pt x="52" y="161"/>
                  </a:lnTo>
                  <a:lnTo>
                    <a:pt x="38" y="16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4" name="Freeform 151"/>
            <p:cNvSpPr>
              <a:spLocks noEditPoints="1"/>
            </p:cNvSpPr>
            <p:nvPr/>
          </p:nvSpPr>
          <p:spPr bwMode="auto">
            <a:xfrm>
              <a:off x="5782704" y="4676972"/>
              <a:ext cx="58479" cy="153715"/>
            </a:xfrm>
            <a:custGeom>
              <a:avLst/>
              <a:gdLst>
                <a:gd name="T0" fmla="*/ 35 w 35"/>
                <a:gd name="T1" fmla="*/ 92 h 92"/>
                <a:gd name="T2" fmla="*/ 0 w 35"/>
                <a:gd name="T3" fmla="*/ 92 h 92"/>
                <a:gd name="T4" fmla="*/ 0 w 35"/>
                <a:gd name="T5" fmla="*/ 0 h 92"/>
                <a:gd name="T6" fmla="*/ 35 w 35"/>
                <a:gd name="T7" fmla="*/ 0 h 92"/>
                <a:gd name="T8" fmla="*/ 35 w 35"/>
                <a:gd name="T9" fmla="*/ 92 h 92"/>
                <a:gd name="T10" fmla="*/ 14 w 35"/>
                <a:gd name="T11" fmla="*/ 78 h 92"/>
                <a:gd name="T12" fmla="*/ 21 w 35"/>
                <a:gd name="T13" fmla="*/ 78 h 92"/>
                <a:gd name="T14" fmla="*/ 21 w 35"/>
                <a:gd name="T15" fmla="*/ 14 h 92"/>
                <a:gd name="T16" fmla="*/ 14 w 35"/>
                <a:gd name="T17" fmla="*/ 14 h 92"/>
                <a:gd name="T18" fmla="*/ 14 w 35"/>
                <a:gd name="T19" fmla="*/ 7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 h="92">
                  <a:moveTo>
                    <a:pt x="35" y="92"/>
                  </a:moveTo>
                  <a:lnTo>
                    <a:pt x="0" y="92"/>
                  </a:lnTo>
                  <a:lnTo>
                    <a:pt x="0" y="0"/>
                  </a:lnTo>
                  <a:lnTo>
                    <a:pt x="35" y="0"/>
                  </a:lnTo>
                  <a:lnTo>
                    <a:pt x="35" y="92"/>
                  </a:lnTo>
                  <a:close/>
                  <a:moveTo>
                    <a:pt x="14" y="78"/>
                  </a:moveTo>
                  <a:lnTo>
                    <a:pt x="21" y="78"/>
                  </a:lnTo>
                  <a:lnTo>
                    <a:pt x="21" y="14"/>
                  </a:lnTo>
                  <a:lnTo>
                    <a:pt x="14" y="14"/>
                  </a:lnTo>
                  <a:lnTo>
                    <a:pt x="14" y="7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pic>
        <p:nvPicPr>
          <p:cNvPr id="5126" name="Picture 6" descr="https://cdn-icons-png.flaticon.com/512/1534/153495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85505" y="4331474"/>
            <a:ext cx="971324" cy="971324"/>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https://cdn-icons-png.flaticon.com/512/813/813395.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59140" y="2350097"/>
            <a:ext cx="704401" cy="704401"/>
          </a:xfrm>
          <a:prstGeom prst="rect">
            <a:avLst/>
          </a:prstGeom>
          <a:noFill/>
          <a:extLst>
            <a:ext uri="{909E8E84-426E-40DD-AFC4-6F175D3DCCD1}">
              <a14:hiddenFill xmlns:a14="http://schemas.microsoft.com/office/drawing/2010/main">
                <a:solidFill>
                  <a:srgbClr val="FFFFFF"/>
                </a:solidFill>
              </a14:hiddenFill>
            </a:ext>
          </a:extLst>
        </p:spPr>
      </p:pic>
      <p:pic>
        <p:nvPicPr>
          <p:cNvPr id="5132" name="Picture 12" descr="https://cdn-icons.flaticon.com/png/512/2989/premium/2989655.png?token=exp=1649272553~hmac=5ed300162efc99fa3b722acc86f3112d"/>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53989" y="3635230"/>
            <a:ext cx="814281" cy="814281"/>
          </a:xfrm>
          <a:prstGeom prst="rect">
            <a:avLst/>
          </a:prstGeom>
          <a:noFill/>
          <a:extLst>
            <a:ext uri="{909E8E84-426E-40DD-AFC4-6F175D3DCCD1}">
              <a14:hiddenFill xmlns:a14="http://schemas.microsoft.com/office/drawing/2010/main">
                <a:solidFill>
                  <a:srgbClr val="FFFFFF"/>
                </a:solidFill>
              </a14:hiddenFill>
            </a:ext>
          </a:extLst>
        </p:spPr>
      </p:pic>
      <p:pic>
        <p:nvPicPr>
          <p:cNvPr id="5134" name="Picture 14" descr="https://cdn-icons-png.flaticon.com/512/900/900553.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52018" y="1639580"/>
            <a:ext cx="806652" cy="806652"/>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6" descr="https://cdn-icons-png.flaticon.com/512/3813/3813747.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29174" y="2814254"/>
            <a:ext cx="1113090" cy="111309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745256"/>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570926" y="3809234"/>
            <a:ext cx="705601" cy="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2054" name="Picture 6" descr="4350908"/>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09217" y="2271451"/>
            <a:ext cx="664498" cy="705600"/>
          </a:xfrm>
          <a:prstGeom prst="rect">
            <a:avLst/>
          </a:prstGeom>
          <a:noFill/>
          <a:ln>
            <a:noFill/>
          </a:ln>
        </p:spPr>
      </p:pic>
    </p:spTree>
    <p:custDataLst>
      <p:tags r:id="rId1"/>
    </p:custDataLst>
    <p:extLst>
      <p:ext uri="{BB962C8B-B14F-4D97-AF65-F5344CB8AC3E}">
        <p14:creationId xmlns:p14="http://schemas.microsoft.com/office/powerpoint/2010/main" val="339925227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p:txBody>
          <a:bodyPr/>
          <a:lstStyle/>
          <a:p>
            <a:r>
              <a:rPr lang="en-GB" dirty="0" smtClean="0"/>
              <a:t>What are the timelines?</a:t>
            </a:r>
            <a:endParaRPr lang="en-GB" dirty="0"/>
          </a:p>
        </p:txBody>
      </p:sp>
      <p:graphicFrame>
        <p:nvGraphicFramePr>
          <p:cNvPr id="13" name="Group 2037"/>
          <p:cNvGraphicFramePr>
            <a:graphicFrameLocks noGrp="1"/>
          </p:cNvGraphicFramePr>
          <p:nvPr>
            <p:extLst/>
          </p:nvPr>
        </p:nvGraphicFramePr>
        <p:xfrm>
          <a:off x="395542" y="980728"/>
          <a:ext cx="8352922" cy="5256583"/>
        </p:xfrm>
        <a:graphic>
          <a:graphicData uri="http://schemas.openxmlformats.org/drawingml/2006/table">
            <a:tbl>
              <a:tblPr/>
              <a:tblGrid>
                <a:gridCol w="1728186">
                  <a:extLst>
                    <a:ext uri="{9D8B030D-6E8A-4147-A177-3AD203B41FA5}">
                      <a16:colId xmlns:a16="http://schemas.microsoft.com/office/drawing/2014/main" val="20000"/>
                    </a:ext>
                  </a:extLst>
                </a:gridCol>
                <a:gridCol w="414046">
                  <a:extLst>
                    <a:ext uri="{9D8B030D-6E8A-4147-A177-3AD203B41FA5}">
                      <a16:colId xmlns:a16="http://schemas.microsoft.com/office/drawing/2014/main" val="20001"/>
                    </a:ext>
                  </a:extLst>
                </a:gridCol>
                <a:gridCol w="414046">
                  <a:extLst>
                    <a:ext uri="{9D8B030D-6E8A-4147-A177-3AD203B41FA5}">
                      <a16:colId xmlns:a16="http://schemas.microsoft.com/office/drawing/2014/main" val="577572853"/>
                    </a:ext>
                  </a:extLst>
                </a:gridCol>
                <a:gridCol w="414046">
                  <a:extLst>
                    <a:ext uri="{9D8B030D-6E8A-4147-A177-3AD203B41FA5}">
                      <a16:colId xmlns:a16="http://schemas.microsoft.com/office/drawing/2014/main" val="515995956"/>
                    </a:ext>
                  </a:extLst>
                </a:gridCol>
                <a:gridCol w="414046">
                  <a:extLst>
                    <a:ext uri="{9D8B030D-6E8A-4147-A177-3AD203B41FA5}">
                      <a16:colId xmlns:a16="http://schemas.microsoft.com/office/drawing/2014/main" val="2375101629"/>
                    </a:ext>
                  </a:extLst>
                </a:gridCol>
                <a:gridCol w="414046">
                  <a:extLst>
                    <a:ext uri="{9D8B030D-6E8A-4147-A177-3AD203B41FA5}">
                      <a16:colId xmlns:a16="http://schemas.microsoft.com/office/drawing/2014/main" val="20002"/>
                    </a:ext>
                  </a:extLst>
                </a:gridCol>
                <a:gridCol w="414046">
                  <a:extLst>
                    <a:ext uri="{9D8B030D-6E8A-4147-A177-3AD203B41FA5}">
                      <a16:colId xmlns:a16="http://schemas.microsoft.com/office/drawing/2014/main" val="1948068401"/>
                    </a:ext>
                  </a:extLst>
                </a:gridCol>
                <a:gridCol w="414046">
                  <a:extLst>
                    <a:ext uri="{9D8B030D-6E8A-4147-A177-3AD203B41FA5}">
                      <a16:colId xmlns:a16="http://schemas.microsoft.com/office/drawing/2014/main" val="2927819123"/>
                    </a:ext>
                  </a:extLst>
                </a:gridCol>
                <a:gridCol w="414046">
                  <a:extLst>
                    <a:ext uri="{9D8B030D-6E8A-4147-A177-3AD203B41FA5}">
                      <a16:colId xmlns:a16="http://schemas.microsoft.com/office/drawing/2014/main" val="2610423020"/>
                    </a:ext>
                  </a:extLst>
                </a:gridCol>
                <a:gridCol w="414046">
                  <a:extLst>
                    <a:ext uri="{9D8B030D-6E8A-4147-A177-3AD203B41FA5}">
                      <a16:colId xmlns:a16="http://schemas.microsoft.com/office/drawing/2014/main" val="20003"/>
                    </a:ext>
                  </a:extLst>
                </a:gridCol>
                <a:gridCol w="414046">
                  <a:extLst>
                    <a:ext uri="{9D8B030D-6E8A-4147-A177-3AD203B41FA5}">
                      <a16:colId xmlns:a16="http://schemas.microsoft.com/office/drawing/2014/main" val="1037421451"/>
                    </a:ext>
                  </a:extLst>
                </a:gridCol>
                <a:gridCol w="414046">
                  <a:extLst>
                    <a:ext uri="{9D8B030D-6E8A-4147-A177-3AD203B41FA5}">
                      <a16:colId xmlns:a16="http://schemas.microsoft.com/office/drawing/2014/main" val="4127919185"/>
                    </a:ext>
                  </a:extLst>
                </a:gridCol>
                <a:gridCol w="414046">
                  <a:extLst>
                    <a:ext uri="{9D8B030D-6E8A-4147-A177-3AD203B41FA5}">
                      <a16:colId xmlns:a16="http://schemas.microsoft.com/office/drawing/2014/main" val="3882053967"/>
                    </a:ext>
                  </a:extLst>
                </a:gridCol>
                <a:gridCol w="414046">
                  <a:extLst>
                    <a:ext uri="{9D8B030D-6E8A-4147-A177-3AD203B41FA5}">
                      <a16:colId xmlns:a16="http://schemas.microsoft.com/office/drawing/2014/main" val="20004"/>
                    </a:ext>
                  </a:extLst>
                </a:gridCol>
                <a:gridCol w="414046">
                  <a:extLst>
                    <a:ext uri="{9D8B030D-6E8A-4147-A177-3AD203B41FA5}">
                      <a16:colId xmlns:a16="http://schemas.microsoft.com/office/drawing/2014/main" val="4269091644"/>
                    </a:ext>
                  </a:extLst>
                </a:gridCol>
                <a:gridCol w="414046">
                  <a:extLst>
                    <a:ext uri="{9D8B030D-6E8A-4147-A177-3AD203B41FA5}">
                      <a16:colId xmlns:a16="http://schemas.microsoft.com/office/drawing/2014/main" val="176047494"/>
                    </a:ext>
                  </a:extLst>
                </a:gridCol>
                <a:gridCol w="414046">
                  <a:extLst>
                    <a:ext uri="{9D8B030D-6E8A-4147-A177-3AD203B41FA5}">
                      <a16:colId xmlns:a16="http://schemas.microsoft.com/office/drawing/2014/main" val="4223649976"/>
                    </a:ext>
                  </a:extLst>
                </a:gridCol>
              </a:tblGrid>
              <a:tr h="423856">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mj-lt"/>
                        <a:cs typeface="Arial" charset="0"/>
                      </a:endParaRPr>
                    </a:p>
                  </a:txBody>
                  <a:tcPr marL="63500" marR="6480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cap="flat">
                      <a:noFill/>
                    </a:lnT>
                    <a:lnB w="12700" cap="flat" cmpd="sng" algn="ctr">
                      <a:solidFill>
                        <a:schemeClr val="accent2"/>
                      </a:solidFill>
                      <a:prstDash val="solid"/>
                      <a:round/>
                      <a:headEnd type="none" w="med" len="med"/>
                      <a:tailEnd type="none" w="med" len="med"/>
                    </a:lnB>
                    <a:lnTlToBr>
                      <a:noFill/>
                    </a:lnTlToBr>
                    <a:lnBlToTr>
                      <a:noFill/>
                    </a:lnBlToTr>
                    <a:noFill/>
                  </a:tcPr>
                </a:tc>
                <a:tc gridSpan="4">
                  <a:txBody>
                    <a:bodyPr/>
                    <a:lstStyle/>
                    <a:p>
                      <a:pPr marL="0" marR="0" lvl="0" indent="0" algn="ctr" defTabSz="695325" rtl="0" eaLnBrk="1" fontAlgn="base" latinLnBrk="0" hangingPunct="1">
                        <a:lnSpc>
                          <a:spcPct val="100000"/>
                        </a:lnSpc>
                        <a:spcBef>
                          <a:spcPct val="20000"/>
                        </a:spcBef>
                        <a:spcAft>
                          <a:spcPct val="20000"/>
                        </a:spcAft>
                        <a:buClrTx/>
                        <a:buSzPct val="90000"/>
                        <a:buFont typeface="Arial" charset="0"/>
                        <a:buNone/>
                        <a:tabLst/>
                      </a:pPr>
                      <a:r>
                        <a:rPr kumimoji="0" lang="en-GB" sz="1100" b="0" i="0" u="none" strike="noStrike" cap="none" normalizeH="0" baseline="0" dirty="0" smtClean="0">
                          <a:ln>
                            <a:noFill/>
                          </a:ln>
                          <a:solidFill>
                            <a:schemeClr val="tx1"/>
                          </a:solidFill>
                          <a:effectLst/>
                          <a:latin typeface="+mj-lt"/>
                          <a:cs typeface="Arial" charset="0"/>
                        </a:rPr>
                        <a:t>2022</a:t>
                      </a:r>
                      <a:endParaRPr kumimoji="0" lang="en-GB" sz="1100" b="0" i="0" u="none" strike="noStrike" cap="none" normalizeH="0" baseline="0" dirty="0">
                        <a:ln>
                          <a:noFill/>
                        </a:ln>
                        <a:solidFill>
                          <a:schemeClr val="tx1"/>
                        </a:solidFill>
                        <a:effectLst/>
                        <a:latin typeface="+mj-lt"/>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695325" rtl="0" eaLnBrk="1" fontAlgn="base" latinLnBrk="0" hangingPunct="1">
                        <a:lnSpc>
                          <a:spcPct val="100000"/>
                        </a:lnSpc>
                        <a:spcBef>
                          <a:spcPct val="20000"/>
                        </a:spcBef>
                        <a:spcAft>
                          <a:spcPct val="20000"/>
                        </a:spcAft>
                        <a:buClrTx/>
                        <a:buSzPct val="90000"/>
                        <a:buFont typeface="Arial" charset="0"/>
                        <a:buNone/>
                        <a:tabLst/>
                      </a:pPr>
                      <a:r>
                        <a:rPr kumimoji="0" lang="en-GB" sz="1100" b="0" i="0" u="none" strike="noStrike" cap="none" normalizeH="0" baseline="0" dirty="0" smtClean="0">
                          <a:ln>
                            <a:noFill/>
                          </a:ln>
                          <a:solidFill>
                            <a:schemeClr val="tx1"/>
                          </a:solidFill>
                          <a:effectLst/>
                          <a:latin typeface="+mj-lt"/>
                          <a:cs typeface="Arial" charset="0"/>
                        </a:rPr>
                        <a:t>2023</a:t>
                      </a:r>
                      <a:endParaRPr kumimoji="0" lang="en-GB" sz="1100" b="0" i="0" u="none" strike="noStrike" cap="none" normalizeH="0" baseline="0" dirty="0">
                        <a:ln>
                          <a:noFill/>
                        </a:ln>
                        <a:solidFill>
                          <a:schemeClr val="tx1"/>
                        </a:solidFill>
                        <a:effectLst/>
                        <a:latin typeface="+mj-lt"/>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695325" rtl="0" eaLnBrk="1" fontAlgn="base" latinLnBrk="0" hangingPunct="1">
                        <a:lnSpc>
                          <a:spcPct val="100000"/>
                        </a:lnSpc>
                        <a:spcBef>
                          <a:spcPct val="20000"/>
                        </a:spcBef>
                        <a:spcAft>
                          <a:spcPct val="20000"/>
                        </a:spcAft>
                        <a:buClrTx/>
                        <a:buSzPct val="90000"/>
                        <a:buFont typeface="Arial" charset="0"/>
                        <a:buNone/>
                        <a:tabLst/>
                      </a:pPr>
                      <a:r>
                        <a:rPr kumimoji="0" lang="en-GB" sz="1100" b="0" i="0" u="none" strike="noStrike" cap="none" normalizeH="0" baseline="0" dirty="0" smtClean="0">
                          <a:ln>
                            <a:noFill/>
                          </a:ln>
                          <a:solidFill>
                            <a:schemeClr val="tx1"/>
                          </a:solidFill>
                          <a:effectLst/>
                          <a:latin typeface="+mj-lt"/>
                          <a:cs typeface="Arial" charset="0"/>
                        </a:rPr>
                        <a:t>2024</a:t>
                      </a:r>
                      <a:endParaRPr kumimoji="0" lang="en-GB" sz="1100" b="0" i="0" u="none" strike="noStrike" cap="none" normalizeH="0" baseline="0" dirty="0">
                        <a:ln>
                          <a:noFill/>
                        </a:ln>
                        <a:solidFill>
                          <a:schemeClr val="tx1"/>
                        </a:solidFill>
                        <a:effectLst/>
                        <a:latin typeface="+mj-lt"/>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695325" rtl="0" eaLnBrk="1" fontAlgn="base" latinLnBrk="0" hangingPunct="1">
                        <a:lnSpc>
                          <a:spcPct val="100000"/>
                        </a:lnSpc>
                        <a:spcBef>
                          <a:spcPct val="20000"/>
                        </a:spcBef>
                        <a:spcAft>
                          <a:spcPct val="20000"/>
                        </a:spcAft>
                        <a:buClrTx/>
                        <a:buSzPct val="90000"/>
                        <a:buFont typeface="Arial" charset="0"/>
                        <a:buNone/>
                        <a:tabLst/>
                      </a:pPr>
                      <a:r>
                        <a:rPr kumimoji="0" lang="en-GB" sz="1100" b="0" i="0" u="none" strike="noStrike" cap="none" normalizeH="0" baseline="0" dirty="0" smtClean="0">
                          <a:ln>
                            <a:noFill/>
                          </a:ln>
                          <a:solidFill>
                            <a:schemeClr val="tx1"/>
                          </a:solidFill>
                          <a:effectLst/>
                          <a:latin typeface="+mj-lt"/>
                          <a:cs typeface="Arial" charset="0"/>
                        </a:rPr>
                        <a:t>2025</a:t>
                      </a:r>
                      <a:endParaRPr kumimoji="0" lang="en-GB" sz="1100" b="0" i="0" u="none" strike="noStrike" cap="none" normalizeH="0" baseline="0" dirty="0">
                        <a:ln>
                          <a:noFill/>
                        </a:ln>
                        <a:solidFill>
                          <a:schemeClr val="tx1"/>
                        </a:solidFill>
                        <a:effectLst/>
                        <a:latin typeface="+mj-lt"/>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1117112">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r>
                        <a:rPr kumimoji="0" lang="en-GB" sz="1100" b="0" i="0" u="none" strike="noStrike" cap="none" normalizeH="0" baseline="0" dirty="0" smtClean="0">
                          <a:ln>
                            <a:noFill/>
                          </a:ln>
                          <a:solidFill>
                            <a:schemeClr val="bg1"/>
                          </a:solidFill>
                          <a:effectLst/>
                          <a:latin typeface="+mj-lt"/>
                          <a:cs typeface="Arial" charset="0"/>
                        </a:rPr>
                        <a:t>Scope &amp; Entry</a:t>
                      </a:r>
                    </a:p>
                  </a:txBody>
                  <a:tcPr marL="63500" marR="64800" marT="0" marB="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solidFill>
                      <a:srgbClr val="8C8CC1"/>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solidFill>
                      <a:srgbClr val="8C8CC1"/>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solidFill>
                      <a:srgbClr val="8C8CC1"/>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50339">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defRPr/>
                      </a:pPr>
                      <a:r>
                        <a:rPr kumimoji="0" lang="en-GB" sz="1100" b="0" i="0" u="none" strike="noStrike" kern="1200" cap="none" spc="0" normalizeH="0" baseline="0" noProof="0" dirty="0" smtClean="0">
                          <a:ln>
                            <a:noFill/>
                          </a:ln>
                          <a:solidFill>
                            <a:srgbClr val="FFFFFF"/>
                          </a:solidFill>
                          <a:effectLst/>
                          <a:uLnTx/>
                          <a:uFillTx/>
                          <a:latin typeface="Arial" panose="020B0604020202020204"/>
                          <a:ea typeface="+mn-ea"/>
                          <a:cs typeface="Arial" charset="0"/>
                        </a:rPr>
                        <a:t>Facts</a:t>
                      </a:r>
                    </a:p>
                    <a:p>
                      <a:pPr marL="171450" lvl="0" indent="-171450" algn="l" defTabSz="914400" rtl="0" eaLnBrk="1" latinLnBrk="0" hangingPunct="1">
                        <a:buFont typeface="Arial" panose="020B0604020202020204" pitchFamily="34" charset="0"/>
                        <a:buChar char="•"/>
                      </a:pPr>
                      <a:endParaRPr kumimoji="0" lang="en-GB" sz="600" b="0" i="0" u="none" strike="noStrike" kern="1200" cap="none" normalizeH="0" baseline="0" dirty="0" smtClean="0">
                        <a:ln>
                          <a:noFill/>
                        </a:ln>
                        <a:solidFill>
                          <a:schemeClr val="bg1"/>
                        </a:solidFill>
                        <a:effectLst/>
                        <a:latin typeface="+mj-lt"/>
                        <a:ea typeface="+mn-ea"/>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60B6FF"/>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60B6FF"/>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solidFill>
                      <a:srgbClr val="60B6FF"/>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776397">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defRPr/>
                      </a:pPr>
                      <a:r>
                        <a:rPr kumimoji="0" lang="en-GB" sz="1100" b="0" i="0" u="none" strike="noStrike" kern="1200" cap="none" spc="0" normalizeH="0" baseline="0" noProof="0" dirty="0" smtClean="0">
                          <a:ln>
                            <a:noFill/>
                          </a:ln>
                          <a:solidFill>
                            <a:srgbClr val="FFFFFF"/>
                          </a:solidFill>
                          <a:effectLst/>
                          <a:uLnTx/>
                          <a:uFillTx/>
                          <a:latin typeface="Arial" panose="020B0604020202020204"/>
                          <a:ea typeface="+mn-ea"/>
                          <a:cs typeface="Arial" charset="0"/>
                        </a:rPr>
                        <a:t>Analysis</a:t>
                      </a:r>
                    </a:p>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defRPr/>
                      </a:pPr>
                      <a:endParaRPr kumimoji="0" lang="en-GB" sz="1100" b="0" i="0" u="none" strike="noStrike" kern="1200" cap="none" spc="0" normalizeH="0" baseline="0" noProof="0" dirty="0">
                        <a:ln>
                          <a:noFill/>
                        </a:ln>
                        <a:solidFill>
                          <a:srgbClr val="FFFFFF"/>
                        </a:solidFill>
                        <a:effectLst/>
                        <a:uLnTx/>
                        <a:uFillTx/>
                        <a:latin typeface="Arial" panose="020B0604020202020204"/>
                        <a:ea typeface="+mn-ea"/>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6FD7A3"/>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solidFill>
                      <a:srgbClr val="6FD7A3"/>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6FD7A3"/>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6FD7A3"/>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1035197">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defRPr/>
                      </a:pPr>
                      <a:r>
                        <a:rPr kumimoji="0" lang="en-GB" sz="1100" b="0" i="0" u="none" strike="noStrike" kern="1200" cap="none" spc="0" normalizeH="0" baseline="0" noProof="0" dirty="0" smtClean="0">
                          <a:ln>
                            <a:noFill/>
                          </a:ln>
                          <a:solidFill>
                            <a:srgbClr val="FFFFFF"/>
                          </a:solidFill>
                          <a:effectLst/>
                          <a:uLnTx/>
                          <a:uFillTx/>
                          <a:latin typeface="Arial" panose="020B0604020202020204"/>
                          <a:ea typeface="+mn-ea"/>
                          <a:cs typeface="Arial" charset="0"/>
                        </a:rPr>
                        <a:t>Identification</a:t>
                      </a:r>
                    </a:p>
                    <a:p>
                      <a:pPr marL="171450" lvl="0" indent="-171450" algn="l" defTabSz="914400" rtl="0" eaLnBrk="1" latinLnBrk="0" hangingPunct="1">
                        <a:buFont typeface="Arial" panose="020B0604020202020204" pitchFamily="34" charset="0"/>
                        <a:buChar char="•"/>
                      </a:pPr>
                      <a:endParaRPr kumimoji="0" lang="en-GB" sz="800" b="0" i="0" u="none" strike="noStrike" kern="1200" cap="none" normalizeH="0" baseline="0" noProof="0" dirty="0">
                        <a:ln>
                          <a:noFill/>
                        </a:ln>
                        <a:solidFill>
                          <a:schemeClr val="bg1"/>
                        </a:solidFill>
                        <a:effectLst/>
                        <a:latin typeface="+mj-lt"/>
                        <a:ea typeface="+mn-ea"/>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243"/>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FFC243"/>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FFC243"/>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FFC243"/>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solidFill>
                      <a:srgbClr val="FFC243"/>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1053682">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defRPr/>
                      </a:pPr>
                      <a:r>
                        <a:rPr kumimoji="0" lang="en-GB" sz="1100" b="0" i="0" u="none" strike="noStrike" kern="1200" cap="none" spc="0" normalizeH="0" baseline="0" noProof="0" dirty="0" smtClean="0">
                          <a:ln>
                            <a:noFill/>
                          </a:ln>
                          <a:solidFill>
                            <a:srgbClr val="FFFFFF"/>
                          </a:solidFill>
                          <a:effectLst/>
                          <a:uLnTx/>
                          <a:uFillTx/>
                          <a:latin typeface="Arial" panose="020B0604020202020204"/>
                          <a:ea typeface="+mn-ea"/>
                          <a:cs typeface="Arial" charset="0"/>
                        </a:rPr>
                        <a:t>Review</a:t>
                      </a:r>
                    </a:p>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defRPr/>
                      </a:pPr>
                      <a:endParaRPr kumimoji="0" lang="en-GB" sz="1100" b="0" i="0" u="none" strike="noStrike" kern="1200" cap="none" spc="0" normalizeH="0" baseline="0" noProof="0" dirty="0">
                        <a:ln>
                          <a:noFill/>
                        </a:ln>
                        <a:solidFill>
                          <a:srgbClr val="FFFFFF"/>
                        </a:solidFill>
                        <a:effectLst/>
                        <a:uLnTx/>
                        <a:uFillTx/>
                        <a:latin typeface="Arial" panose="020B0604020202020204"/>
                        <a:ea typeface="+mn-ea"/>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5374E"/>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solidFill>
                      <a:srgbClr val="E5374E"/>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E5374E"/>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E5374E"/>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E5374E"/>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a:noFill/>
                    </a:lnB>
                    <a:lnTlToBr>
                      <a:noFill/>
                    </a:lnTlToBr>
                    <a:lnBlToTr>
                      <a:noFill/>
                    </a:lnBlToTr>
                    <a:solidFill>
                      <a:srgbClr val="E5374E"/>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E5374E"/>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E5374E"/>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a:noFill/>
                    </a:lnTlToBr>
                    <a:lnBlToTr>
                      <a:noFill/>
                    </a:lnBlToTr>
                    <a:solidFill>
                      <a:srgbClr val="E5374E"/>
                    </a:solidFill>
                  </a:tcPr>
                </a:tc>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endParaRPr kumimoji="0" lang="en-US" sz="1400" b="0" i="0" u="none" strike="noStrike" cap="none" normalizeH="0" baseline="0" dirty="0">
                        <a:ln>
                          <a:noFill/>
                        </a:ln>
                        <a:solidFill>
                          <a:schemeClr val="tx1"/>
                        </a:solidFill>
                        <a:effectLst/>
                        <a:latin typeface="Arial" charset="0"/>
                        <a:cs typeface="Arial" charset="0"/>
                      </a:endParaRPr>
                    </a:p>
                  </a:txBody>
                  <a:tcPr marL="63500" marR="64800" marT="0" marB="0" anchor="ctr" horzOverflow="overflow">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solidFill>
                      <a:srgbClr val="E5374E"/>
                    </a:solidFill>
                  </a:tcPr>
                </a:tc>
                <a:extLst>
                  <a:ext uri="{0D108BD9-81ED-4DB2-BD59-A6C34878D82A}">
                    <a16:rowId xmlns:a16="http://schemas.microsoft.com/office/drawing/2014/main" val="10005"/>
                  </a:ext>
                </a:extLst>
              </a:tr>
            </a:tbl>
          </a:graphicData>
        </a:graphic>
      </p:graphicFrame>
      <p:cxnSp>
        <p:nvCxnSpPr>
          <p:cNvPr id="5" name="Straight Connector 4"/>
          <p:cNvCxnSpPr/>
          <p:nvPr/>
        </p:nvCxnSpPr>
        <p:spPr>
          <a:xfrm>
            <a:off x="2915816" y="1412776"/>
            <a:ext cx="0" cy="475252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Diamond 13"/>
          <p:cNvSpPr/>
          <p:nvPr/>
        </p:nvSpPr>
        <p:spPr>
          <a:xfrm>
            <a:off x="3059832" y="1844824"/>
            <a:ext cx="216024" cy="216024"/>
          </a:xfrm>
          <a:prstGeom prst="diamon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Diamond 21"/>
          <p:cNvSpPr/>
          <p:nvPr/>
        </p:nvSpPr>
        <p:spPr>
          <a:xfrm>
            <a:off x="4518654" y="3663106"/>
            <a:ext cx="216024" cy="216024"/>
          </a:xfrm>
          <a:prstGeom prst="diamon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Diamond 26"/>
          <p:cNvSpPr/>
          <p:nvPr/>
        </p:nvSpPr>
        <p:spPr>
          <a:xfrm>
            <a:off x="5328079" y="4509120"/>
            <a:ext cx="216024" cy="216024"/>
          </a:xfrm>
          <a:prstGeom prst="diamon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Diamond 28"/>
          <p:cNvSpPr/>
          <p:nvPr/>
        </p:nvSpPr>
        <p:spPr>
          <a:xfrm>
            <a:off x="6974390" y="5644306"/>
            <a:ext cx="216024" cy="216024"/>
          </a:xfrm>
          <a:prstGeom prst="diamond">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3861195" y="109709"/>
            <a:ext cx="1264851" cy="369332"/>
          </a:xfrm>
          <a:prstGeom prst="rect">
            <a:avLst/>
          </a:prstGeom>
          <a:noFill/>
        </p:spPr>
        <p:txBody>
          <a:bodyPr wrap="square" rtlCol="0">
            <a:spAutoFit/>
          </a:bodyPr>
          <a:lstStyle/>
          <a:p>
            <a:r>
              <a:rPr lang="en-GB" dirty="0" smtClean="0">
                <a:solidFill>
                  <a:schemeClr val="bg2"/>
                </a:solidFill>
              </a:rPr>
              <a:t>DRAFT</a:t>
            </a:r>
            <a:endParaRPr lang="en-GB" dirty="0">
              <a:solidFill>
                <a:schemeClr val="bg2"/>
              </a:solidFill>
            </a:endParaRPr>
          </a:p>
        </p:txBody>
      </p:sp>
    </p:spTree>
    <p:custDataLst>
      <p:tags r:id="rId1"/>
    </p:custDataLst>
    <p:extLst>
      <p:ext uri="{BB962C8B-B14F-4D97-AF65-F5344CB8AC3E}">
        <p14:creationId xmlns:p14="http://schemas.microsoft.com/office/powerpoint/2010/main" val="173202632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for Questions and discussion!</a:t>
            </a:r>
            <a:endParaRPr lang="en-GB" dirty="0"/>
          </a:p>
        </p:txBody>
      </p:sp>
    </p:spTree>
    <p:extLst>
      <p:ext uri="{BB962C8B-B14F-4D97-AF65-F5344CB8AC3E}">
        <p14:creationId xmlns:p14="http://schemas.microsoft.com/office/powerpoint/2010/main" val="18646232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RIGINALMAINDECK" val="C:\ProgramData\PA Apps\SPARK\PowerPoint\Decks\PA Report (UK English - A4) [A4-ENUK].pptx"/>
  <p:tag name="ORIGINALDECKSLIDEID" val="PA Report (UK English - A4) [A4-ENUK].pptx?270"/>
  <p:tag name="UPDATED" val="02 Jan 18 at 12:00"/>
  <p:tag name="KEYWORDS" val="Text | Layout"/>
  <p:tag name="CATEGORY" val="Master Page Layouts"/>
  <p:tag name="TITLE" val="Image and Text - Three Columns"/>
  <p:tag name="VERIFYSHAPECOUNT" val="7"/>
  <p:tag name="VERIFYSHAPECONTENT1" val="Content Placeholder 8|Heading 3 - Arial Bold size 14&#10;Large text – Arial regular size 14&#10;Body Text - Arial regular size 11&#10;Bullet text 1 - Arial regular size 11&#10;Bullet text 2 - Arial regular size 11&#10;Bullet text 3 - Arial regular size 11"/>
  <p:tag name="VERIFYSHAPEPOSITION1" val="213.875|47.18756|271.625|215.7165"/>
  <p:tag name="VERIFYSHAPEPOSITION2" val="119.775|47|83.37504|215.5632"/>
  <p:tag name="VERIFYSHAPEPOSITION3" val="119.775|517.4368|83.37504|215.5632"/>
  <p:tag name="VERIFYSHAPEPOSITION4" val="119.775|282.2184|83.37504|215.5632"/>
  <p:tag name="VERIFYSHAPECONTENT5" val="Content Placeholder 9|Heading 3 - Arial Bold size 14&#10;Large text – Arial regular size 14&#10;Body Text - Arial regular size 11&#10;Bullet text 1 - Arial regular size 11&#10;Bullet text 2 - Arial regular size 11&#10;Bullet text 3 - Arial regular size 11"/>
  <p:tag name="VERIFYSHAPEPOSITION5" val="213.875|517.2834|271.625|215.7165"/>
  <p:tag name="VERIFYSHAPECONTENT6" val="Content Placeholder 10|Heading 3 - Arial Bold size 14&#10;Large text – Arial regular size 14&#10;Body Text - Arial regular size 11&#10;Bullet text 1 - Arial regular size 11&#10;Bullet text 2 - Arial regular size 11&#10;Bullet text 3 - Arial regular size 11"/>
  <p:tag name="VERIFYSHAPEPOSITION6" val="213.875|282.0651|271.625|215.7165"/>
  <p:tag name="VERIFYSHAPECONTENT7" val="Text Placeholder 14|Image and text slide&#10;Three column"/>
  <p:tag name="VERIFYSHAPEPOSITION7" val="46.20961|47.1874|56.54039|685.7008"/>
</p:tagLst>
</file>

<file path=ppt/tags/tag2.xml><?xml version="1.0" encoding="utf-8"?>
<p:tagLst xmlns:a="http://schemas.openxmlformats.org/drawingml/2006/main" xmlns:r="http://schemas.openxmlformats.org/officeDocument/2006/relationships" xmlns:p="http://schemas.openxmlformats.org/presentationml/2006/main">
  <p:tag name="ORIGINALMAINDECK" val="C:\ProgramData\PA Apps\SPARK\PowerPoint\Decks\PA Report (UK English - A4) [A4-ENUK].pptx"/>
  <p:tag name="ORIGINALDECKSLIDEID" val="PA Report (UK English - A4) [A4-ENUK].pptx?270"/>
  <p:tag name="UPDATED" val="02 Jan 18 at 12:00"/>
  <p:tag name="KEYWORDS" val="Text | Layout"/>
  <p:tag name="CATEGORY" val="Master Page Layouts"/>
  <p:tag name="TITLE" val="Image and Text - Three Columns"/>
  <p:tag name="VERIFYSHAPECOUNT" val="7"/>
  <p:tag name="VERIFYSHAPECONTENT1" val="Content Placeholder 8|Heading 3 - Arial Bold size 14&#10;Large text – Arial regular size 14&#10;Body Text - Arial regular size 11&#10;Bullet text 1 - Arial regular size 11&#10;Bullet text 2 - Arial regular size 11&#10;Bullet text 3 - Arial regular size 11"/>
  <p:tag name="VERIFYSHAPEPOSITION1" val="213.875|47.18756|271.625|215.7165"/>
  <p:tag name="VERIFYSHAPEPOSITION2" val="119.775|47|83.37504|215.5632"/>
  <p:tag name="VERIFYSHAPEPOSITION3" val="119.775|517.4368|83.37504|215.5632"/>
  <p:tag name="VERIFYSHAPEPOSITION4" val="119.775|282.2184|83.37504|215.5632"/>
  <p:tag name="VERIFYSHAPECONTENT5" val="Content Placeholder 9|Heading 3 - Arial Bold size 14&#10;Large text – Arial regular size 14&#10;Body Text - Arial regular size 11&#10;Bullet text 1 - Arial regular size 11&#10;Bullet text 2 - Arial regular size 11&#10;Bullet text 3 - Arial regular size 11"/>
  <p:tag name="VERIFYSHAPEPOSITION5" val="213.875|517.2834|271.625|215.7165"/>
  <p:tag name="VERIFYSHAPECONTENT6" val="Content Placeholder 10|Heading 3 - Arial Bold size 14&#10;Large text – Arial regular size 14&#10;Body Text - Arial regular size 11&#10;Bullet text 1 - Arial regular size 11&#10;Bullet text 2 - Arial regular size 11&#10;Bullet text 3 - Arial regular size 11"/>
  <p:tag name="VERIFYSHAPEPOSITION6" val="213.875|282.0651|271.625|215.7165"/>
  <p:tag name="VERIFYSHAPECONTENT7" val="Text Placeholder 14|Image and text slide&#10;Three column"/>
  <p:tag name="VERIFYSHAPEPOSITION7" val="46.20961|47.1874|56.54039|685.7008"/>
</p:tagLst>
</file>

<file path=ppt/tags/tag3.xml><?xml version="1.0" encoding="utf-8"?>
<p:tagLst xmlns:a="http://schemas.openxmlformats.org/drawingml/2006/main" xmlns:r="http://schemas.openxmlformats.org/officeDocument/2006/relationships" xmlns:p="http://schemas.openxmlformats.org/presentationml/2006/main">
  <p:tag name="ORIGINALMAINDECK" val="C:\ProgramData\PA Apps\SPARK\PowerPoint\Decks\PA Report (UK English - A4) [A4-ENUK].pptx"/>
  <p:tag name="ORIGINALDECKSLIDEID" val="PA Report (UK English - A4) [A4-ENUK].pptx?270"/>
  <p:tag name="UPDATED" val="02 Jan 18 at 12:00"/>
  <p:tag name="KEYWORDS" val="Text | Layout"/>
  <p:tag name="CATEGORY" val="Master Page Layouts"/>
  <p:tag name="TITLE" val="Image and Text - Three Columns"/>
  <p:tag name="VERIFYSHAPECOUNT" val="7"/>
  <p:tag name="VERIFYSHAPECONTENT1" val="Content Placeholder 8|Heading 3 - Arial Bold size 14&#10;Large text – Arial regular size 14&#10;Body Text - Arial regular size 11&#10;Bullet text 1 - Arial regular size 11&#10;Bullet text 2 - Arial regular size 11&#10;Bullet text 3 - Arial regular size 11"/>
  <p:tag name="VERIFYSHAPEPOSITION1" val="213.875|47.18756|271.625|215.7165"/>
  <p:tag name="VERIFYSHAPEPOSITION2" val="119.775|47|83.37504|215.5632"/>
  <p:tag name="VERIFYSHAPEPOSITION3" val="119.775|517.4368|83.37504|215.5632"/>
  <p:tag name="VERIFYSHAPEPOSITION4" val="119.775|282.2184|83.37504|215.5632"/>
  <p:tag name="VERIFYSHAPECONTENT5" val="Content Placeholder 9|Heading 3 - Arial Bold size 14&#10;Large text – Arial regular size 14&#10;Body Text - Arial regular size 11&#10;Bullet text 1 - Arial regular size 11&#10;Bullet text 2 - Arial regular size 11&#10;Bullet text 3 - Arial regular size 11"/>
  <p:tag name="VERIFYSHAPEPOSITION5" val="213.875|517.2834|271.625|215.7165"/>
  <p:tag name="VERIFYSHAPECONTENT6" val="Content Placeholder 10|Heading 3 - Arial Bold size 14&#10;Large text – Arial regular size 14&#10;Body Text - Arial regular size 11&#10;Bullet text 1 - Arial regular size 11&#10;Bullet text 2 - Arial regular size 11&#10;Bullet text 3 - Arial regular size 11"/>
  <p:tag name="VERIFYSHAPEPOSITION6" val="213.875|282.0651|271.625|215.7165"/>
  <p:tag name="VERIFYSHAPECONTENT7" val="Text Placeholder 14|Image and text slide&#10;Three column"/>
  <p:tag name="VERIFYSHAPEPOSITION7" val="46.20961|47.1874|56.54039|685.7008"/>
</p:tagLst>
</file>

<file path=ppt/tags/tag4.xml><?xml version="1.0" encoding="utf-8"?>
<p:tagLst xmlns:a="http://schemas.openxmlformats.org/drawingml/2006/main" xmlns:r="http://schemas.openxmlformats.org/officeDocument/2006/relationships" xmlns:p="http://schemas.openxmlformats.org/presentationml/2006/main">
  <p:tag name="ORIGINALMAINDECK" val="C:\ProgramData\PA Apps\SPARK\PowerPoint\Decks\PA Report (UK English - A4) [A4-ENUK].pptx"/>
  <p:tag name="ORIGINALDECKSLIDEID" val="PA Report (UK English - A4) [A4-ENUK].pptx?270"/>
  <p:tag name="UPDATED" val="02 Jan 18 at 12:00"/>
  <p:tag name="KEYWORDS" val="Text | Layout"/>
  <p:tag name="CATEGORY" val="Master Page Layouts"/>
  <p:tag name="TITLE" val="Image and Text - Three Columns"/>
  <p:tag name="VERIFYSHAPECOUNT" val="7"/>
  <p:tag name="VERIFYSHAPECONTENT1" val="Content Placeholder 8|Heading 3 - Arial Bold size 14&#10;Large text – Arial regular size 14&#10;Body Text - Arial regular size 11&#10;Bullet text 1 - Arial regular size 11&#10;Bullet text 2 - Arial regular size 11&#10;Bullet text 3 - Arial regular size 11"/>
  <p:tag name="VERIFYSHAPEPOSITION1" val="213.875|47.18756|271.625|215.7165"/>
  <p:tag name="VERIFYSHAPEPOSITION2" val="119.775|47|83.37504|215.5632"/>
  <p:tag name="VERIFYSHAPEPOSITION3" val="119.775|517.4368|83.37504|215.5632"/>
  <p:tag name="VERIFYSHAPEPOSITION4" val="119.775|282.2184|83.37504|215.5632"/>
  <p:tag name="VERIFYSHAPECONTENT5" val="Content Placeholder 9|Heading 3 - Arial Bold size 14&#10;Large text – Arial regular size 14&#10;Body Text - Arial regular size 11&#10;Bullet text 1 - Arial regular size 11&#10;Bullet text 2 - Arial regular size 11&#10;Bullet text 3 - Arial regular size 11"/>
  <p:tag name="VERIFYSHAPEPOSITION5" val="213.875|517.2834|271.625|215.7165"/>
  <p:tag name="VERIFYSHAPECONTENT6" val="Content Placeholder 10|Heading 3 - Arial Bold size 14&#10;Large text – Arial regular size 14&#10;Body Text - Arial regular size 11&#10;Bullet text 1 - Arial regular size 11&#10;Bullet text 2 - Arial regular size 11&#10;Bullet text 3 - Arial regular size 11"/>
  <p:tag name="VERIFYSHAPEPOSITION6" val="213.875|282.0651|271.625|215.7165"/>
  <p:tag name="VERIFYSHAPECONTENT7" val="Text Placeholder 14|Image and text slide&#10;Three column"/>
  <p:tag name="VERIFYSHAPEPOSITION7" val="46.20961|47.1874|56.54039|685.7008"/>
</p:tagLst>
</file>

<file path=ppt/tags/tag5.xml><?xml version="1.0" encoding="utf-8"?>
<p:tagLst xmlns:a="http://schemas.openxmlformats.org/drawingml/2006/main" xmlns:r="http://schemas.openxmlformats.org/officeDocument/2006/relationships" xmlns:p="http://schemas.openxmlformats.org/presentationml/2006/main">
  <p:tag name="ORIGINALMAINDECK" val="C:\ProgramData\PA Apps\SPARK\PowerPoint\Decks\PA Report (UK English - A4) [A4-ENUK].pptx"/>
  <p:tag name="ORIGINALDECKSLIDEID" val="PA Report (UK English - A4) [A4-ENUK].pptx?270"/>
  <p:tag name="UPDATED" val="02 Jan 18 at 12:00"/>
  <p:tag name="KEYWORDS" val="Text | Layout"/>
  <p:tag name="CATEGORY" val="Master Page Layouts"/>
  <p:tag name="TITLE" val="Image and Text - Three Columns"/>
  <p:tag name="VERIFYSHAPECOUNT" val="7"/>
  <p:tag name="VERIFYSHAPECONTENT1" val="Content Placeholder 8|Heading 3 - Arial Bold size 14&#10;Large text – Arial regular size 14&#10;Body Text - Arial regular size 11&#10;Bullet text 1 - Arial regular size 11&#10;Bullet text 2 - Arial regular size 11&#10;Bullet text 3 - Arial regular size 11"/>
  <p:tag name="VERIFYSHAPEPOSITION1" val="213.875|47.18756|271.625|215.7165"/>
  <p:tag name="VERIFYSHAPEPOSITION2" val="119.775|47|83.37504|215.5632"/>
  <p:tag name="VERIFYSHAPEPOSITION3" val="119.775|517.4368|83.37504|215.5632"/>
  <p:tag name="VERIFYSHAPEPOSITION4" val="119.775|282.2184|83.37504|215.5632"/>
  <p:tag name="VERIFYSHAPECONTENT5" val="Content Placeholder 9|Heading 3 - Arial Bold size 14&#10;Large text – Arial regular size 14&#10;Body Text - Arial regular size 11&#10;Bullet text 1 - Arial regular size 11&#10;Bullet text 2 - Arial regular size 11&#10;Bullet text 3 - Arial regular size 11"/>
  <p:tag name="VERIFYSHAPEPOSITION5" val="213.875|517.2834|271.625|215.7165"/>
  <p:tag name="VERIFYSHAPECONTENT6" val="Content Placeholder 10|Heading 3 - Arial Bold size 14&#10;Large text – Arial regular size 14&#10;Body Text - Arial regular size 11&#10;Bullet text 1 - Arial regular size 11&#10;Bullet text 2 - Arial regular size 11&#10;Bullet text 3 - Arial regular size 11"/>
  <p:tag name="VERIFYSHAPEPOSITION6" val="213.875|282.0651|271.625|215.7165"/>
  <p:tag name="VERIFYSHAPECONTENT7" val="Text Placeholder 14|Image and text slide&#10;Three column"/>
  <p:tag name="VERIFYSHAPEPOSITION7" val="46.20961|47.1874|56.54039|685.7008"/>
</p:tagLst>
</file>

<file path=ppt/theme/theme1.xml><?xml version="1.0" encoding="utf-8"?>
<a:theme xmlns:a="http://schemas.openxmlformats.org/drawingml/2006/main" name="Scottish Government Whi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53D26341A57B383EE0540010E0463CCA" version="1.0.0">
  <systemFields>
    <field name="Objective-Id">
      <value order="0">A37393642</value>
    </field>
    <field name="Objective-Title">
      <value order="0">National Collaborative- Community Conversation Toolkit- April 2022</value>
    </field>
    <field name="Objective-Description">
      <value order="0"/>
    </field>
    <field name="Objective-CreationStamp">
      <value order="0">2022-04-06T19:24:04Z</value>
    </field>
    <field name="Objective-IsApproved">
      <value order="0">false</value>
    </field>
    <field name="Objective-IsPublished">
      <value order="0">false</value>
    </field>
    <field name="Objective-DatePublished">
      <value order="0"/>
    </field>
    <field name="Objective-ModificationStamp">
      <value order="0">2022-06-23T15:05:30Z</value>
    </field>
    <field name="Objective-Owner">
      <value order="0">Houston, Isobel (U448900)</value>
    </field>
    <field name="Objective-Path">
      <value order="0">Objective Global Folder:SG File Plan:Health, nutrition and care:Health:Drugs and alcohol - general:Advice and policy: Drugs and alcohol - general:Drugs Policy: National Collaborative: 2021-2026</value>
    </field>
    <field name="Objective-Parent">
      <value order="0">Drugs Policy: National Collaborative: 2021-2026</value>
    </field>
    <field name="Objective-State">
      <value order="0">Being Drafted</value>
    </field>
    <field name="Objective-VersionId">
      <value order="0">vA57435555</value>
    </field>
    <field name="Objective-Version">
      <value order="0">0.9</value>
    </field>
    <field name="Objective-VersionNumber">
      <value order="0">9</value>
    </field>
    <field name="Objective-VersionComment">
      <value order="0"/>
    </field>
    <field name="Objective-FileNumber">
      <value order="0">POL/37497</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catalogue>
  </catalogues>
</metadata>
</file>

<file path=customXml/itemProps1.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emplate>2016 PowerPoint Template</Template>
  <TotalTime>1069</TotalTime>
  <Words>1636</Words>
  <Application>Microsoft Office PowerPoint</Application>
  <PresentationFormat>On-screen Show (4:3)</PresentationFormat>
  <Paragraphs>111</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Symbol</vt:lpstr>
      <vt:lpstr>Scottish Government White</vt:lpstr>
      <vt:lpstr>The National Collaborative</vt:lpstr>
      <vt:lpstr>PowerPoint Presentation</vt:lpstr>
      <vt:lpstr>PowerPoint Presentation</vt:lpstr>
      <vt:lpstr>PowerPoint Presentation</vt:lpstr>
      <vt:lpstr>PowerPoint Presentation</vt:lpstr>
      <vt:lpstr>PowerPoint Presentation</vt:lpstr>
      <vt:lpstr>Time for Questions and discussion!</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Collaborative</dc:title>
  <dc:creator>Houston I (Isobel)</dc:creator>
  <cp:lastModifiedBy>Metivier G (Geri)</cp:lastModifiedBy>
  <cp:revision>33</cp:revision>
  <dcterms:created xsi:type="dcterms:W3CDTF">2022-04-06T17:46:34Z</dcterms:created>
  <dcterms:modified xsi:type="dcterms:W3CDTF">2022-07-01T09:44:10Z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A37393642</vt:lpwstr>
  </property>
  <property fmtid="{D5CDD505-2E9C-101B-9397-08002B2CF9AE}" pid="4" name="Objective-Title">
    <vt:lpwstr>National Collaborative- Community Conversation Toolkit- April 2022</vt:lpwstr>
  </property>
  <property fmtid="{D5CDD505-2E9C-101B-9397-08002B2CF9AE}" pid="5" name="Objective-Description">
    <vt:lpwstr/>
  </property>
  <property fmtid="{D5CDD505-2E9C-101B-9397-08002B2CF9AE}" pid="6" name="Objective-CreationStamp">
    <vt:filetime>2022-04-06T19:24:04Z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2022-06-23T15:05:30Z</vt:filetime>
  </property>
  <property fmtid="{D5CDD505-2E9C-101B-9397-08002B2CF9AE}" pid="11" name="Objective-Owner">
    <vt:lpwstr>Houston, Isobel (U448900)</vt:lpwstr>
  </property>
  <property fmtid="{D5CDD505-2E9C-101B-9397-08002B2CF9AE}" pid="12" name="Objective-Path">
    <vt:lpwstr>Objective Global Folder:SG File Plan:Health, nutrition and care:Health:Drugs and alcohol - general:Advice and policy: Drugs and alcohol - general:Drugs Policy: National Collaborative: 2021-2026</vt:lpwstr>
  </property>
  <property fmtid="{D5CDD505-2E9C-101B-9397-08002B2CF9AE}" pid="13" name="Objective-Parent">
    <vt:lpwstr>Drugs Policy: National Collaborative: 2021-2026</vt:lpwstr>
  </property>
  <property fmtid="{D5CDD505-2E9C-101B-9397-08002B2CF9AE}" pid="14" name="Objective-State">
    <vt:lpwstr>Being Drafted</vt:lpwstr>
  </property>
  <property fmtid="{D5CDD505-2E9C-101B-9397-08002B2CF9AE}" pid="15" name="Objective-VersionId">
    <vt:lpwstr>vA57435555</vt:lpwstr>
  </property>
  <property fmtid="{D5CDD505-2E9C-101B-9397-08002B2CF9AE}" pid="16" name="Objective-Version">
    <vt:lpwstr>0.9</vt:lpwstr>
  </property>
  <property fmtid="{D5CDD505-2E9C-101B-9397-08002B2CF9AE}" pid="17" name="Objective-VersionNumber">
    <vt:r8>9</vt:r8>
  </property>
  <property fmtid="{D5CDD505-2E9C-101B-9397-08002B2CF9AE}" pid="18" name="Objective-VersionComment">
    <vt:lpwstr/>
  </property>
  <property fmtid="{D5CDD505-2E9C-101B-9397-08002B2CF9AE}" pid="19" name="Objective-FileNumber">
    <vt:lpwstr>POL/37497</vt:lpwstr>
  </property>
  <property fmtid="{D5CDD505-2E9C-101B-9397-08002B2CF9AE}" pid="20" name="Objective-Classification">
    <vt:lpwstr>OFFICIAL</vt:lpwstr>
  </property>
  <property fmtid="{D5CDD505-2E9C-101B-9397-08002B2CF9AE}" pid="21" name="Objective-Caveats">
    <vt:lpwstr>Caveat for access to SG Fileplan</vt:lpwstr>
  </property>
  <property fmtid="{D5CDD505-2E9C-101B-9397-08002B2CF9AE}" pid="22" name="Objective-Date of Original">
    <vt:lpwstr/>
  </property>
  <property fmtid="{D5CDD505-2E9C-101B-9397-08002B2CF9AE}" pid="23" name="Objective-Date Received">
    <vt:lpwstr/>
  </property>
  <property fmtid="{D5CDD505-2E9C-101B-9397-08002B2CF9AE}" pid="24" name="Objective-SG Web Publication - Category">
    <vt:lpwstr/>
  </property>
  <property fmtid="{D5CDD505-2E9C-101B-9397-08002B2CF9AE}" pid="25" name="Objective-SG Web Publication - Category 2 Classification">
    <vt:lpwstr/>
  </property>
  <property fmtid="{D5CDD505-2E9C-101B-9397-08002B2CF9AE}" pid="26" name="Objective-Connect Creator">
    <vt:lpwstr/>
  </property>
  <property fmtid="{D5CDD505-2E9C-101B-9397-08002B2CF9AE}" pid="27" name="Objective-Required Redaction">
    <vt:lpwstr/>
  </property>
</Properties>
</file>